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485" r:id="rId4"/>
    <p:sldId id="398" r:id="rId5"/>
    <p:sldId id="256" r:id="rId6"/>
    <p:sldId id="384" r:id="rId7"/>
    <p:sldId id="400" r:id="rId8"/>
    <p:sldId id="401" r:id="rId9"/>
    <p:sldId id="402" r:id="rId10"/>
    <p:sldId id="393" r:id="rId11"/>
    <p:sldId id="459" r:id="rId12"/>
    <p:sldId id="394" r:id="rId13"/>
    <p:sldId id="431" r:id="rId14"/>
    <p:sldId id="460" r:id="rId15"/>
    <p:sldId id="486" r:id="rId16"/>
    <p:sldId id="386" r:id="rId17"/>
    <p:sldId id="266" r:id="rId18"/>
    <p:sldId id="390" r:id="rId19"/>
    <p:sldId id="487" r:id="rId20"/>
    <p:sldId id="395" r:id="rId21"/>
    <p:sldId id="297" r:id="rId22"/>
    <p:sldId id="399" r:id="rId23"/>
    <p:sldId id="366" r:id="rId24"/>
    <p:sldId id="368" r:id="rId25"/>
    <p:sldId id="378" r:id="rId26"/>
    <p:sldId id="397" r:id="rId27"/>
    <p:sldId id="488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B8C0"/>
    <a:srgbClr val="E41908"/>
    <a:srgbClr val="FAF7D4"/>
    <a:srgbClr val="FFFD0D"/>
    <a:srgbClr val="E0F90A"/>
    <a:srgbClr val="6FC665"/>
    <a:srgbClr val="F6FC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69" autoAdjust="0"/>
    <p:restoredTop sz="94660"/>
  </p:normalViewPr>
  <p:slideViewPr>
    <p:cSldViewPr snapToGrid="0">
      <p:cViewPr varScale="1">
        <p:scale>
          <a:sx n="78" d="100"/>
          <a:sy n="78" d="100"/>
        </p:scale>
        <p:origin x="7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image" Target="../media/image57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image" Target="../media/image5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0EE499-D129-484D-B5C0-D0F3AC30E8B1}" type="doc">
      <dgm:prSet loTypeId="urn:microsoft.com/office/officeart/2005/8/layout/vList3" loCatId="list" qsTypeId="urn:microsoft.com/office/officeart/2005/8/quickstyle/simple1#1" qsCatId="simple" csTypeId="urn:microsoft.com/office/officeart/2005/8/colors/accent1_2#1" csCatId="accent1" phldr="1"/>
      <dgm:spPr/>
    </dgm:pt>
    <dgm:pt modelId="{BEB4A0DE-FB16-4C4F-8DEA-03570694B93A}">
      <dgm:prSet phldrT="[Текст]" phldr="0" custT="1"/>
      <dgm:spPr>
        <a:solidFill>
          <a:schemeClr val="accent1">
            <a:lumMod val="50000"/>
          </a:schemeClr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 altLang="zh-CN" sz="2000" b="1">
            <a:solidFill>
              <a:srgbClr val="FFFF00"/>
            </a:solidFill>
            <a:latin typeface="Georgia" panose="02040502050405020303" pitchFamily="18" charset="0"/>
            <a:cs typeface="Georgia" panose="02040502050405020303" pitchFamily="18" charset="0"/>
          </a:endParaRPr>
        </a:p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altLang="zh-CN" sz="2000" b="1">
              <a:solidFill>
                <a:srgbClr val="FFFF00"/>
              </a:solidFill>
              <a:latin typeface="Georgia" panose="02040502050405020303" pitchFamily="18" charset="0"/>
              <a:cs typeface="Georgia" panose="02040502050405020303" pitchFamily="18" charset="0"/>
            </a:rPr>
            <a:t>КОНТАКТ С БОЛЬНЫМ ТУБЕРКУЛЕЗОМ</a:t>
          </a:r>
        </a:p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 altLang="zh-CN" sz="2000" b="1">
            <a:solidFill>
              <a:srgbClr val="FFFF00"/>
            </a:solidFill>
            <a:latin typeface="Georgia" panose="02040502050405020303" pitchFamily="18" charset="0"/>
            <a:cs typeface="Georgia" panose="02040502050405020303" pitchFamily="18" charset="0"/>
          </a:endParaRPr>
        </a:p>
      </dgm:t>
    </dgm:pt>
    <dgm:pt modelId="{A1CD0B47-03FC-4535-A972-2673574CE2F3}" cxnId="{0B424D27-1267-44C3-9C61-A3303C11DF9C}" type="parTrans">
      <dgm:prSet/>
      <dgm:spPr/>
      <dgm:t>
        <a:bodyPr/>
        <a:lstStyle/>
        <a:p>
          <a:endParaRPr lang="ru-RU"/>
        </a:p>
      </dgm:t>
    </dgm:pt>
    <dgm:pt modelId="{66283CB7-69B8-41D5-A569-950515985F71}" cxnId="{0B424D27-1267-44C3-9C61-A3303C11DF9C}" type="sibTrans">
      <dgm:prSet/>
      <dgm:spPr/>
      <dgm:t>
        <a:bodyPr/>
        <a:lstStyle/>
        <a:p>
          <a:endParaRPr lang="ru-RU"/>
        </a:p>
      </dgm:t>
    </dgm:pt>
    <dgm:pt modelId="{11A5EA0A-517A-463B-9BA8-5EB54D7D10F8}">
      <dgm:prSet phldrT="[Текст]" phldr="0" custT="1"/>
      <dgm:spPr>
        <a:solidFill>
          <a:schemeClr val="accent1">
            <a:lumMod val="50000"/>
          </a:schemeClr>
        </a:solidFill>
      </dgm:spPr>
      <dgm:t>
        <a:bodyPr vert="horz" wrap="square"/>
        <a:lstStyle/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sz="1600" b="1">
              <a:solidFill>
                <a:srgbClr val="FFFF00"/>
              </a:solidFill>
              <a:sym typeface="+mn-ea"/>
            </a:rPr>
            <a:t>«</a:t>
          </a:r>
          <a:r>
            <a:rPr lang="ru-RU" altLang="zh-CN" sz="1600" b="1">
              <a:solidFill>
                <a:srgbClr val="FFFF00"/>
              </a:solidFill>
              <a:latin typeface="Georgia" panose="02040502050405020303" pitchFamily="18" charset="0"/>
              <a:cs typeface="Georgia" panose="02040502050405020303" pitchFamily="18" charset="0"/>
              <a:sym typeface="+mn-ea"/>
            </a:rPr>
            <a:t>ВИРАЖ» ТУБЕРКУЛИНОВЫХ РЕАКЦИЙ, НАРАСТАНИЕ ЧУВСТВИТЕЛЬНОСТИ К ТУБЕРКУЛИНУ, ГИПЕРЕРГИЧЕСКАЯ РЕАКЦИЯ</a:t>
          </a:r>
          <a:endParaRPr lang="ru-RU" altLang="zh-CN" sz="1600" b="1">
            <a:solidFill>
              <a:srgbClr val="FFFF00"/>
            </a:solidFill>
            <a:latin typeface="Georgia" panose="02040502050405020303" pitchFamily="18" charset="0"/>
            <a:cs typeface="Georgia" panose="02040502050405020303" pitchFamily="18" charset="0"/>
          </a:endParaRPr>
        </a:p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altLang="zh-CN" sz="1600" b="1">
              <a:solidFill>
                <a:srgbClr val="FFFF00"/>
              </a:solidFill>
              <a:latin typeface="Georgia" panose="02040502050405020303" pitchFamily="18" charset="0"/>
              <a:cs typeface="Georgia" panose="02040502050405020303" pitchFamily="18" charset="0"/>
              <a:sym typeface="+mn-ea"/>
            </a:rPr>
            <a:t>СОМНИТЕЛЬНАЯ ИЛИ ПОЛОЖИТЕЛЬНАЯ РЕАКЦИЯ НА ПРОБУ С </a:t>
          </a:r>
          <a:r>
            <a:rPr lang="ru-RU" altLang="zh-CN" sz="2000" b="1">
              <a:solidFill>
                <a:srgbClr val="FFFF00"/>
              </a:solidFill>
              <a:latin typeface="Georgia" panose="02040502050405020303" pitchFamily="18" charset="0"/>
              <a:cs typeface="Georgia" panose="02040502050405020303" pitchFamily="18" charset="0"/>
              <a:sym typeface="+mn-ea"/>
            </a:rPr>
            <a:t>АТР</a:t>
          </a:r>
        </a:p>
      </dgm:t>
    </dgm:pt>
    <dgm:pt modelId="{E2B15CF1-464F-45CC-BFE4-6F0AA417C19E}" cxnId="{D7C49092-A367-4A08-A1FB-7C45CAAFA242}" type="parTrans">
      <dgm:prSet/>
      <dgm:spPr/>
      <dgm:t>
        <a:bodyPr/>
        <a:lstStyle/>
        <a:p>
          <a:endParaRPr lang="ru-RU"/>
        </a:p>
      </dgm:t>
    </dgm:pt>
    <dgm:pt modelId="{4EA87785-B7B3-4F48-BB13-D91C5DEA8DC1}" cxnId="{D7C49092-A367-4A08-A1FB-7C45CAAFA242}" type="sibTrans">
      <dgm:prSet/>
      <dgm:spPr/>
      <dgm:t>
        <a:bodyPr/>
        <a:lstStyle/>
        <a:p>
          <a:endParaRPr lang="ru-RU"/>
        </a:p>
      </dgm:t>
    </dgm:pt>
    <dgm:pt modelId="{25EF8B53-4C57-43A4-9FE1-40C318A0AD88}">
      <dgm:prSet phldrT="[Текст]" phldr="0" custT="1"/>
      <dgm:spPr>
        <a:solidFill>
          <a:schemeClr val="accent1">
            <a:lumMod val="50000"/>
          </a:schemeClr>
        </a:solidFill>
      </dgm:spPr>
      <dgm:t>
        <a:bodyPr vert="horz" wrap="square"/>
        <a:lstStyle/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altLang="zh-CN" sz="1600" b="1">
              <a:solidFill>
                <a:srgbClr val="FFFF00"/>
              </a:solidFill>
              <a:latin typeface="Georgia" panose="02040502050405020303" pitchFamily="18" charset="0"/>
              <a:cs typeface="Georgia" panose="02040502050405020303" pitchFamily="18" charset="0"/>
            </a:rPr>
            <a:t>ОТСУТСТВИЕ ДИНАМИКИ ПРИ ПРОВЕДЕНИИ ТЕРАПИИ АНТИБИОТИКАМИ ШИРОКОГО СПЕКТРА ДЕЙСТВИЯ</a:t>
          </a:r>
        </a:p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altLang="zh-CN" sz="1600" b="1">
              <a:solidFill>
                <a:srgbClr val="FFFF00"/>
              </a:solidFill>
              <a:latin typeface="Georgia" panose="02040502050405020303" pitchFamily="18" charset="0"/>
              <a:cs typeface="Georgia" panose="02040502050405020303" pitchFamily="18" charset="0"/>
            </a:rPr>
            <a:t>ПРИЗНАКИ  ОСУМКОВАНИЯ  ВЫПОТА  ПО  ДАННЫМ РЕНТГЕНОЛОГИЧЕСКОГО  И  УЗ-ИССЛЕДОВАНИЯ </a:t>
          </a:r>
        </a:p>
      </dgm:t>
    </dgm:pt>
    <dgm:pt modelId="{62CE1C4C-AE05-4247-9728-BCA5F5CA780A}" cxnId="{26739E3A-9B76-453A-944D-63028957D771}" type="parTrans">
      <dgm:prSet/>
      <dgm:spPr/>
      <dgm:t>
        <a:bodyPr/>
        <a:lstStyle/>
        <a:p>
          <a:endParaRPr lang="ru-RU"/>
        </a:p>
      </dgm:t>
    </dgm:pt>
    <dgm:pt modelId="{F463D266-32E5-414A-9781-DA46FFE60955}" cxnId="{26739E3A-9B76-453A-944D-63028957D771}" type="sibTrans">
      <dgm:prSet/>
      <dgm:spPr/>
      <dgm:t>
        <a:bodyPr/>
        <a:lstStyle/>
        <a:p>
          <a:endParaRPr lang="ru-RU"/>
        </a:p>
      </dgm:t>
    </dgm:pt>
    <dgm:pt modelId="{3A30B1D0-F146-41C6-9373-8CC849B0566C}" type="pres">
      <dgm:prSet presAssocID="{800EE499-D129-484D-B5C0-D0F3AC30E8B1}" presName="linearFlow" presStyleCnt="0">
        <dgm:presLayoutVars>
          <dgm:dir/>
          <dgm:resizeHandles val="exact"/>
        </dgm:presLayoutVars>
      </dgm:prSet>
      <dgm:spPr/>
    </dgm:pt>
    <dgm:pt modelId="{65AAD8D9-A2BB-4BC0-ADC4-32A3E0934999}" type="pres">
      <dgm:prSet presAssocID="{BEB4A0DE-FB16-4C4F-8DEA-03570694B93A}" presName="composite" presStyleCnt="0"/>
      <dgm:spPr/>
    </dgm:pt>
    <dgm:pt modelId="{F8DF891C-0D10-4055-A8A8-3FC34ADEDC5B}" type="pres">
      <dgm:prSet presAssocID="{BEB4A0DE-FB16-4C4F-8DEA-03570694B93A}" presName="imgShp" presStyleLbl="fgImgPlace1" presStyleIdx="0" presStyleCnt="3"/>
      <dgm:spPr>
        <a:blipFill>
          <a:blip xmlns:r="http://schemas.openxmlformats.org/officeDocument/2006/relationships" r:embed="rId1"/>
          <a:stretch>
            <a:fillRect/>
          </a:stretch>
        </a:blipFill>
      </dgm:spPr>
    </dgm:pt>
    <dgm:pt modelId="{5D3E6026-A697-4D8F-84B5-C5321A8528B3}" type="pres">
      <dgm:prSet presAssocID="{BEB4A0DE-FB16-4C4F-8DEA-03570694B93A}" presName="txShp" presStyleLbl="node1" presStyleIdx="0" presStyleCnt="3">
        <dgm:presLayoutVars>
          <dgm:bulletEnabled val="1"/>
        </dgm:presLayoutVars>
      </dgm:prSet>
      <dgm:spPr/>
    </dgm:pt>
    <dgm:pt modelId="{01F33C7F-4C3C-42D3-8542-4BC345A10B4C}" type="pres">
      <dgm:prSet presAssocID="{66283CB7-69B8-41D5-A569-950515985F71}" presName="spacing" presStyleCnt="0"/>
      <dgm:spPr/>
    </dgm:pt>
    <dgm:pt modelId="{5373068E-DCEB-4D3C-BFF1-43C34CE727FD}" type="pres">
      <dgm:prSet presAssocID="{11A5EA0A-517A-463B-9BA8-5EB54D7D10F8}" presName="composite" presStyleCnt="0"/>
      <dgm:spPr/>
    </dgm:pt>
    <dgm:pt modelId="{48C23F44-CDC2-4998-B9C4-F737C51D3228}" type="pres">
      <dgm:prSet presAssocID="{11A5EA0A-517A-463B-9BA8-5EB54D7D10F8}" presName="imgShp" presStyleLbl="fgImgPlace1" presStyleIdx="1" presStyleCnt="3"/>
      <dgm:spPr>
        <a:blipFill>
          <a:blip xmlns:r="http://schemas.openxmlformats.org/officeDocument/2006/relationships" r:embed="rId2"/>
          <a:stretch>
            <a:fillRect/>
          </a:stretch>
        </a:blipFill>
      </dgm:spPr>
    </dgm:pt>
    <dgm:pt modelId="{DC27DDA6-73A4-45AF-8B52-70E594C6E063}" type="pres">
      <dgm:prSet presAssocID="{11A5EA0A-517A-463B-9BA8-5EB54D7D10F8}" presName="txShp" presStyleLbl="node1" presStyleIdx="1" presStyleCnt="3">
        <dgm:presLayoutVars>
          <dgm:bulletEnabled val="1"/>
        </dgm:presLayoutVars>
      </dgm:prSet>
      <dgm:spPr/>
    </dgm:pt>
    <dgm:pt modelId="{1BD648EC-230D-47E1-A618-F93D265B0703}" type="pres">
      <dgm:prSet presAssocID="{4EA87785-B7B3-4F48-BB13-D91C5DEA8DC1}" presName="spacing" presStyleCnt="0"/>
      <dgm:spPr/>
    </dgm:pt>
    <dgm:pt modelId="{7D4A810A-A6D4-47BA-AF8D-AB4F73C04080}" type="pres">
      <dgm:prSet presAssocID="{25EF8B53-4C57-43A4-9FE1-40C318A0AD88}" presName="composite" presStyleCnt="0"/>
      <dgm:spPr/>
    </dgm:pt>
    <dgm:pt modelId="{69DE5637-6198-4292-ADFF-69DC2A063BC5}" type="pres">
      <dgm:prSet presAssocID="{25EF8B53-4C57-43A4-9FE1-40C318A0AD88}" presName="imgShp" presStyleLbl="fgImgPlace1" presStyleIdx="2" presStyleCnt="3"/>
      <dgm:spPr>
        <a:blipFill>
          <a:blip xmlns:r="http://schemas.openxmlformats.org/officeDocument/2006/relationships" r:embed="rId3"/>
          <a:stretch>
            <a:fillRect/>
          </a:stretch>
        </a:blipFill>
      </dgm:spPr>
    </dgm:pt>
    <dgm:pt modelId="{00C34D87-B2DD-493A-BAA2-1A14EA17DEB1}" type="pres">
      <dgm:prSet presAssocID="{25EF8B53-4C57-43A4-9FE1-40C318A0AD88}" presName="txShp" presStyleLbl="node1" presStyleIdx="2" presStyleCnt="3" custLinFactNeighborX="693" custLinFactNeighborY="2228">
        <dgm:presLayoutVars>
          <dgm:bulletEnabled val="1"/>
        </dgm:presLayoutVars>
      </dgm:prSet>
      <dgm:spPr/>
    </dgm:pt>
  </dgm:ptLst>
  <dgm:cxnLst>
    <dgm:cxn modelId="{6FB09825-56B9-4637-9068-652C35D79616}" type="presOf" srcId="{BEB4A0DE-FB16-4C4F-8DEA-03570694B93A}" destId="{5D3E6026-A697-4D8F-84B5-C5321A8528B3}" srcOrd="0" destOrd="0" presId="urn:microsoft.com/office/officeart/2005/8/layout/vList3"/>
    <dgm:cxn modelId="{0B424D27-1267-44C3-9C61-A3303C11DF9C}" srcId="{800EE499-D129-484D-B5C0-D0F3AC30E8B1}" destId="{BEB4A0DE-FB16-4C4F-8DEA-03570694B93A}" srcOrd="0" destOrd="0" parTransId="{A1CD0B47-03FC-4535-A972-2673574CE2F3}" sibTransId="{66283CB7-69B8-41D5-A569-950515985F71}"/>
    <dgm:cxn modelId="{D1D1AD33-B9A9-4384-B912-5A899DD4F299}" type="presOf" srcId="{66283CB7-69B8-41D5-A569-950515985F71}" destId="{01F33C7F-4C3C-42D3-8542-4BC345A10B4C}" srcOrd="0" destOrd="0" presId="urn:microsoft.com/office/officeart/2005/8/layout/vList3"/>
    <dgm:cxn modelId="{26739E3A-9B76-453A-944D-63028957D771}" srcId="{800EE499-D129-484D-B5C0-D0F3AC30E8B1}" destId="{25EF8B53-4C57-43A4-9FE1-40C318A0AD88}" srcOrd="2" destOrd="0" parTransId="{62CE1C4C-AE05-4247-9728-BCA5F5CA780A}" sibTransId="{F463D266-32E5-414A-9781-DA46FFE60955}"/>
    <dgm:cxn modelId="{A18E423C-0D9B-4B89-B114-B87096AD6BEC}" type="presOf" srcId="{4EA87785-B7B3-4F48-BB13-D91C5DEA8DC1}" destId="{1BD648EC-230D-47E1-A618-F93D265B0703}" srcOrd="0" destOrd="0" presId="urn:microsoft.com/office/officeart/2005/8/layout/vList3"/>
    <dgm:cxn modelId="{8AD91D5C-F668-4A63-8F57-5F9B7A19A1BE}" type="presOf" srcId="{800EE499-D129-484D-B5C0-D0F3AC30E8B1}" destId="{3A30B1D0-F146-41C6-9373-8CC849B0566C}" srcOrd="0" destOrd="0" presId="urn:microsoft.com/office/officeart/2005/8/layout/vList3"/>
    <dgm:cxn modelId="{BC535268-1456-4474-952A-FC32A82E88B9}" type="presOf" srcId="{11A5EA0A-517A-463B-9BA8-5EB54D7D10F8}" destId="{DC27DDA6-73A4-45AF-8B52-70E594C6E063}" srcOrd="0" destOrd="0" presId="urn:microsoft.com/office/officeart/2005/8/layout/vList3"/>
    <dgm:cxn modelId="{D7C49092-A367-4A08-A1FB-7C45CAAFA242}" srcId="{800EE499-D129-484D-B5C0-D0F3AC30E8B1}" destId="{11A5EA0A-517A-463B-9BA8-5EB54D7D10F8}" srcOrd="1" destOrd="0" parTransId="{E2B15CF1-464F-45CC-BFE4-6F0AA417C19E}" sibTransId="{4EA87785-B7B3-4F48-BB13-D91C5DEA8DC1}"/>
    <dgm:cxn modelId="{EC28AAF9-EAD5-4AFE-977C-B8DB11C00A8A}" type="presOf" srcId="{25EF8B53-4C57-43A4-9FE1-40C318A0AD88}" destId="{00C34D87-B2DD-493A-BAA2-1A14EA17DEB1}" srcOrd="0" destOrd="0" presId="urn:microsoft.com/office/officeart/2005/8/layout/vList3"/>
    <dgm:cxn modelId="{49B49CF0-7376-4990-8679-41B334854B2E}" type="presParOf" srcId="{3A30B1D0-F146-41C6-9373-8CC849B0566C}" destId="{65AAD8D9-A2BB-4BC0-ADC4-32A3E0934999}" srcOrd="0" destOrd="0" presId="urn:microsoft.com/office/officeart/2005/8/layout/vList3"/>
    <dgm:cxn modelId="{D754B1EC-E444-478C-AD41-BC99BAD53BB7}" type="presParOf" srcId="{65AAD8D9-A2BB-4BC0-ADC4-32A3E0934999}" destId="{F8DF891C-0D10-4055-A8A8-3FC34ADEDC5B}" srcOrd="0" destOrd="0" presId="urn:microsoft.com/office/officeart/2005/8/layout/vList3"/>
    <dgm:cxn modelId="{1502E3F9-E29E-492F-99D5-ADB92EF7DB67}" type="presParOf" srcId="{65AAD8D9-A2BB-4BC0-ADC4-32A3E0934999}" destId="{5D3E6026-A697-4D8F-84B5-C5321A8528B3}" srcOrd="1" destOrd="0" presId="urn:microsoft.com/office/officeart/2005/8/layout/vList3"/>
    <dgm:cxn modelId="{EB47A5BE-8807-4686-B655-7B5A6615A2A3}" type="presParOf" srcId="{3A30B1D0-F146-41C6-9373-8CC849B0566C}" destId="{01F33C7F-4C3C-42D3-8542-4BC345A10B4C}" srcOrd="1" destOrd="0" presId="urn:microsoft.com/office/officeart/2005/8/layout/vList3"/>
    <dgm:cxn modelId="{3A3B57BF-9941-420B-A9FA-046B600B78B5}" type="presParOf" srcId="{3A30B1D0-F146-41C6-9373-8CC849B0566C}" destId="{5373068E-DCEB-4D3C-BFF1-43C34CE727FD}" srcOrd="2" destOrd="0" presId="urn:microsoft.com/office/officeart/2005/8/layout/vList3"/>
    <dgm:cxn modelId="{B8213C1E-9937-4B8B-A4CB-242FD0F0DD63}" type="presParOf" srcId="{5373068E-DCEB-4D3C-BFF1-43C34CE727FD}" destId="{48C23F44-CDC2-4998-B9C4-F737C51D3228}" srcOrd="0" destOrd="0" presId="urn:microsoft.com/office/officeart/2005/8/layout/vList3"/>
    <dgm:cxn modelId="{7BC91A0A-2595-4960-822C-A3BB46EDA740}" type="presParOf" srcId="{5373068E-DCEB-4D3C-BFF1-43C34CE727FD}" destId="{DC27DDA6-73A4-45AF-8B52-70E594C6E063}" srcOrd="1" destOrd="0" presId="urn:microsoft.com/office/officeart/2005/8/layout/vList3"/>
    <dgm:cxn modelId="{D021B863-C265-4AAE-9AC9-CB11B2A08417}" type="presParOf" srcId="{3A30B1D0-F146-41C6-9373-8CC849B0566C}" destId="{1BD648EC-230D-47E1-A618-F93D265B0703}" srcOrd="3" destOrd="0" presId="urn:microsoft.com/office/officeart/2005/8/layout/vList3"/>
    <dgm:cxn modelId="{740A5D51-891B-406C-A1BC-83E56690F875}" type="presParOf" srcId="{3A30B1D0-F146-41C6-9373-8CC849B0566C}" destId="{7D4A810A-A6D4-47BA-AF8D-AB4F73C04080}" srcOrd="4" destOrd="0" presId="urn:microsoft.com/office/officeart/2005/8/layout/vList3"/>
    <dgm:cxn modelId="{B212A3B9-7D4E-45F0-A110-B43E95EA9FB2}" type="presParOf" srcId="{7D4A810A-A6D4-47BA-AF8D-AB4F73C04080}" destId="{69DE5637-6198-4292-ADFF-69DC2A063BC5}" srcOrd="0" destOrd="0" presId="urn:microsoft.com/office/officeart/2005/8/layout/vList3"/>
    <dgm:cxn modelId="{AD65BC29-A03F-4CAA-B0BE-48BD5E087118}" type="presParOf" srcId="{7D4A810A-A6D4-47BA-AF8D-AB4F73C04080}" destId="{00C34D87-B2DD-493A-BAA2-1A14EA17DEB1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3E6026-A697-4D8F-84B5-C5321A8528B3}">
      <dsp:nvSpPr>
        <dsp:cNvPr id="0" name=""/>
        <dsp:cNvSpPr/>
      </dsp:nvSpPr>
      <dsp:spPr>
        <a:xfrm rot="10800000">
          <a:off x="2632641" y="474"/>
          <a:ext cx="9350013" cy="1110253"/>
        </a:xfrm>
        <a:prstGeom prst="homePlate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9591" tIns="76200" rIns="142240" bIns="76200" numCol="1" spcCol="1270" anchor="ctr" anchorCtr="0">
          <a:noAutofit/>
        </a:bodyPr>
        <a:lstStyle/>
        <a:p>
          <a:pPr marL="0" lvl="0" indent="0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ru-RU" altLang="zh-CN" sz="2000" b="1" kern="1200">
            <a:solidFill>
              <a:srgbClr val="FFFF00"/>
            </a:solidFill>
            <a:latin typeface="Georgia" panose="02040502050405020303" pitchFamily="18" charset="0"/>
            <a:cs typeface="Georgia" panose="02040502050405020303" pitchFamily="18" charset="0"/>
          </a:endParaRP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2000" b="1" kern="1200">
              <a:solidFill>
                <a:srgbClr val="FFFF00"/>
              </a:solidFill>
              <a:latin typeface="Georgia" panose="02040502050405020303" pitchFamily="18" charset="0"/>
              <a:cs typeface="Georgia" panose="02040502050405020303" pitchFamily="18" charset="0"/>
            </a:rPr>
            <a:t>КОНТАКТ С БОЛЬНЫМ ТУБЕРКУЛЕЗОМ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ru-RU" altLang="zh-CN" sz="2000" b="1" kern="1200">
            <a:solidFill>
              <a:srgbClr val="FFFF00"/>
            </a:solidFill>
            <a:latin typeface="Georgia" panose="02040502050405020303" pitchFamily="18" charset="0"/>
            <a:cs typeface="Georgia" panose="02040502050405020303" pitchFamily="18" charset="0"/>
          </a:endParaRPr>
        </a:p>
      </dsp:txBody>
      <dsp:txXfrm rot="10800000">
        <a:off x="2910204" y="474"/>
        <a:ext cx="9072450" cy="1110253"/>
      </dsp:txXfrm>
    </dsp:sp>
    <dsp:sp modelId="{F8DF891C-0D10-4055-A8A8-3FC34ADEDC5B}">
      <dsp:nvSpPr>
        <dsp:cNvPr id="0" name=""/>
        <dsp:cNvSpPr/>
      </dsp:nvSpPr>
      <dsp:spPr>
        <a:xfrm>
          <a:off x="2077515" y="474"/>
          <a:ext cx="1110253" cy="1110253"/>
        </a:xfrm>
        <a:prstGeom prst="ellipse">
          <a:avLst/>
        </a:prstGeom>
        <a:blipFill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27DDA6-73A4-45AF-8B52-70E594C6E063}">
      <dsp:nvSpPr>
        <dsp:cNvPr id="0" name=""/>
        <dsp:cNvSpPr/>
      </dsp:nvSpPr>
      <dsp:spPr>
        <a:xfrm rot="10800000">
          <a:off x="2632641" y="1388290"/>
          <a:ext cx="9350013" cy="1110253"/>
        </a:xfrm>
        <a:prstGeom prst="homePlate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9591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sz="1600" b="1" kern="1200">
              <a:solidFill>
                <a:srgbClr val="FFFF00"/>
              </a:solidFill>
              <a:sym typeface="+mn-ea"/>
            </a:rPr>
            <a:t>«</a:t>
          </a:r>
          <a:r>
            <a:rPr lang="ru-RU" altLang="zh-CN" sz="1600" b="1" kern="1200">
              <a:solidFill>
                <a:srgbClr val="FFFF00"/>
              </a:solidFill>
              <a:latin typeface="Georgia" panose="02040502050405020303" pitchFamily="18" charset="0"/>
              <a:cs typeface="Georgia" panose="02040502050405020303" pitchFamily="18" charset="0"/>
              <a:sym typeface="+mn-ea"/>
            </a:rPr>
            <a:t>ВИРАЖ» ТУБЕРКУЛИНОВЫХ РЕАКЦИЙ, НАРАСТАНИЕ ЧУВСТВИТЕЛЬНОСТИ К ТУБЕРКУЛИНУ, ГИПЕРЕРГИЧЕСКАЯ РЕАКЦИЯ</a:t>
          </a:r>
          <a:endParaRPr lang="ru-RU" altLang="zh-CN" sz="1600" b="1" kern="1200">
            <a:solidFill>
              <a:srgbClr val="FFFF00"/>
            </a:solidFill>
            <a:latin typeface="Georgia" panose="02040502050405020303" pitchFamily="18" charset="0"/>
            <a:cs typeface="Georgia" panose="02040502050405020303" pitchFamily="18" charset="0"/>
          </a:endParaRP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600" b="1" kern="1200">
              <a:solidFill>
                <a:srgbClr val="FFFF00"/>
              </a:solidFill>
              <a:latin typeface="Georgia" panose="02040502050405020303" pitchFamily="18" charset="0"/>
              <a:cs typeface="Georgia" panose="02040502050405020303" pitchFamily="18" charset="0"/>
              <a:sym typeface="+mn-ea"/>
            </a:rPr>
            <a:t>СОМНИТЕЛЬНАЯ ИЛИ ПОЛОЖИТЕЛЬНАЯ РЕАКЦИЯ НА ПРОБУ С </a:t>
          </a:r>
          <a:r>
            <a:rPr lang="ru-RU" altLang="zh-CN" sz="2000" b="1" kern="1200">
              <a:solidFill>
                <a:srgbClr val="FFFF00"/>
              </a:solidFill>
              <a:latin typeface="Georgia" panose="02040502050405020303" pitchFamily="18" charset="0"/>
              <a:cs typeface="Georgia" panose="02040502050405020303" pitchFamily="18" charset="0"/>
              <a:sym typeface="+mn-ea"/>
            </a:rPr>
            <a:t>АТР</a:t>
          </a:r>
        </a:p>
      </dsp:txBody>
      <dsp:txXfrm rot="10800000">
        <a:off x="2910204" y="1388290"/>
        <a:ext cx="9072450" cy="1110253"/>
      </dsp:txXfrm>
    </dsp:sp>
    <dsp:sp modelId="{48C23F44-CDC2-4998-B9C4-F737C51D3228}">
      <dsp:nvSpPr>
        <dsp:cNvPr id="0" name=""/>
        <dsp:cNvSpPr/>
      </dsp:nvSpPr>
      <dsp:spPr>
        <a:xfrm>
          <a:off x="2077515" y="1388290"/>
          <a:ext cx="1110253" cy="1110253"/>
        </a:xfrm>
        <a:prstGeom prst="ellipse">
          <a:avLst/>
        </a:prstGeom>
        <a:blipFill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C34D87-B2DD-493A-BAA2-1A14EA17DEB1}">
      <dsp:nvSpPr>
        <dsp:cNvPr id="0" name=""/>
        <dsp:cNvSpPr/>
      </dsp:nvSpPr>
      <dsp:spPr>
        <a:xfrm rot="10800000">
          <a:off x="2697437" y="2776581"/>
          <a:ext cx="9350013" cy="1110253"/>
        </a:xfrm>
        <a:prstGeom prst="homePlate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9591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600" b="1" kern="1200">
              <a:solidFill>
                <a:srgbClr val="FFFF00"/>
              </a:solidFill>
              <a:latin typeface="Georgia" panose="02040502050405020303" pitchFamily="18" charset="0"/>
              <a:cs typeface="Georgia" panose="02040502050405020303" pitchFamily="18" charset="0"/>
            </a:rPr>
            <a:t>ОТСУТСТВИЕ ДИНАМИКИ ПРИ ПРОВЕДЕНИИ ТЕРАПИИ АНТИБИОТИКАМИ ШИРОКОГО СПЕКТРА ДЕЙСТВИЯ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600" b="1" kern="1200">
              <a:solidFill>
                <a:srgbClr val="FFFF00"/>
              </a:solidFill>
              <a:latin typeface="Georgia" panose="02040502050405020303" pitchFamily="18" charset="0"/>
              <a:cs typeface="Georgia" panose="02040502050405020303" pitchFamily="18" charset="0"/>
            </a:rPr>
            <a:t>ПРИЗНАКИ  ОСУМКОВАНИЯ  ВЫПОТА  ПО  ДАННЫМ РЕНТГЕНОЛОГИЧЕСКОГО  И  УЗ-ИССЛЕДОВАНИЯ </a:t>
          </a:r>
        </a:p>
      </dsp:txBody>
      <dsp:txXfrm rot="10800000">
        <a:off x="2975000" y="2776581"/>
        <a:ext cx="9072450" cy="1110253"/>
      </dsp:txXfrm>
    </dsp:sp>
    <dsp:sp modelId="{69DE5637-6198-4292-ADFF-69DC2A063BC5}">
      <dsp:nvSpPr>
        <dsp:cNvPr id="0" name=""/>
        <dsp:cNvSpPr/>
      </dsp:nvSpPr>
      <dsp:spPr>
        <a:xfrm>
          <a:off x="2077515" y="2776107"/>
          <a:ext cx="1110253" cy="1110253"/>
        </a:xfrm>
        <a:prstGeom prst="ellipse">
          <a:avLst/>
        </a:prstGeom>
        <a:blipFill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type="homePlate" r:blip="" rot="180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69F9F-5FCA-4E6F-82B7-61E4AB5B56B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E0DA0-5C72-4D0E-8897-47CFE85C078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69F9F-5FCA-4E6F-82B7-61E4AB5B56B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E0DA0-5C72-4D0E-8897-47CFE85C078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69F9F-5FCA-4E6F-82B7-61E4AB5B56B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E0DA0-5C72-4D0E-8897-47CFE85C078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09600" y="3699804"/>
            <a:ext cx="110744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609600" y="1433732"/>
            <a:ext cx="110744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951501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6278099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6053797" y="3526302"/>
            <a:ext cx="6096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  <a:endParaRPr lang="ru-RU"/>
          </a:p>
          <a:p>
            <a:pPr lvl="1" eaLnBrk="1" latinLnBrk="0" hangingPunct="1"/>
            <a:r>
              <a:rPr lang="ru-RU"/>
              <a:t>Второй уровень</a:t>
            </a:r>
            <a:endParaRPr lang="ru-RU"/>
          </a:p>
          <a:p>
            <a:pPr lvl="2" eaLnBrk="1" latinLnBrk="0" hangingPunct="1"/>
            <a:r>
              <a:rPr lang="ru-RU"/>
              <a:t>Третий уровень</a:t>
            </a:r>
            <a:endParaRPr lang="ru-RU"/>
          </a:p>
          <a:p>
            <a:pPr lvl="3" eaLnBrk="1" latinLnBrk="0" hangingPunct="1"/>
            <a:r>
              <a:rPr lang="ru-RU"/>
              <a:t>Четвертый уровень</a:t>
            </a:r>
            <a:endParaRPr lang="ru-RU"/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5664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4958864"/>
            <a:ext cx="105664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  <a:endParaRPr kumimoji="0"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14400" y="4916993"/>
            <a:ext cx="105664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  <a:endParaRPr lang="ru-RU"/>
          </a:p>
          <a:p>
            <a:pPr lvl="1" eaLnBrk="1" latinLnBrk="0" hangingPunct="1"/>
            <a:r>
              <a:rPr lang="ru-RU"/>
              <a:t>Второй уровень</a:t>
            </a:r>
            <a:endParaRPr lang="ru-RU"/>
          </a:p>
          <a:p>
            <a:pPr lvl="2" eaLnBrk="1" latinLnBrk="0" hangingPunct="1"/>
            <a:r>
              <a:rPr lang="ru-RU"/>
              <a:t>Третий уровень</a:t>
            </a:r>
            <a:endParaRPr lang="ru-RU"/>
          </a:p>
          <a:p>
            <a:pPr lvl="3" eaLnBrk="1" latinLnBrk="0" hangingPunct="1"/>
            <a:r>
              <a:rPr lang="ru-RU"/>
              <a:t>Четвертый уровень</a:t>
            </a:r>
            <a:endParaRPr lang="ru-RU"/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6197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  <a:endParaRPr lang="ru-RU"/>
          </a:p>
          <a:p>
            <a:pPr lvl="1" eaLnBrk="1" latinLnBrk="0" hangingPunct="1"/>
            <a:r>
              <a:rPr lang="ru-RU"/>
              <a:t>Второй уровень</a:t>
            </a:r>
            <a:endParaRPr lang="ru-RU"/>
          </a:p>
          <a:p>
            <a:pPr lvl="2" eaLnBrk="1" latinLnBrk="0" hangingPunct="1"/>
            <a:r>
              <a:rPr lang="ru-RU"/>
              <a:t>Третий уровень</a:t>
            </a:r>
            <a:endParaRPr lang="ru-RU"/>
          </a:p>
          <a:p>
            <a:pPr lvl="3" eaLnBrk="1" latinLnBrk="0" hangingPunct="1"/>
            <a:r>
              <a:rPr lang="ru-RU"/>
              <a:t>Четвертый уровень</a:t>
            </a:r>
            <a:endParaRPr lang="ru-RU"/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  <a:endParaRPr kumimoji="0" lang="ru-RU"/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609600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  <a:endParaRPr lang="ru-RU"/>
          </a:p>
          <a:p>
            <a:pPr lvl="1" eaLnBrk="1" latinLnBrk="0" hangingPunct="1"/>
            <a:r>
              <a:rPr lang="ru-RU"/>
              <a:t>Второй уровень</a:t>
            </a:r>
            <a:endParaRPr lang="ru-RU"/>
          </a:p>
          <a:p>
            <a:pPr lvl="2" eaLnBrk="1" latinLnBrk="0" hangingPunct="1"/>
            <a:r>
              <a:rPr lang="ru-RU"/>
              <a:t>Третий уровень</a:t>
            </a:r>
            <a:endParaRPr lang="ru-RU"/>
          </a:p>
          <a:p>
            <a:pPr lvl="3" eaLnBrk="1" latinLnBrk="0" hangingPunct="1"/>
            <a:r>
              <a:rPr lang="ru-RU"/>
              <a:t>Четвертый уровень</a:t>
            </a:r>
            <a:endParaRPr lang="ru-RU"/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6199717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  <a:endParaRPr lang="ru-RU"/>
          </a:p>
          <a:p>
            <a:pPr lvl="1" eaLnBrk="1" latinLnBrk="0" hangingPunct="1"/>
            <a:r>
              <a:rPr lang="ru-RU"/>
              <a:t>Второй уровень</a:t>
            </a:r>
            <a:endParaRPr lang="ru-RU"/>
          </a:p>
          <a:p>
            <a:pPr lvl="2" eaLnBrk="1" latinLnBrk="0" hangingPunct="1"/>
            <a:r>
              <a:rPr lang="ru-RU"/>
              <a:t>Третий уровень</a:t>
            </a:r>
            <a:endParaRPr lang="ru-RU"/>
          </a:p>
          <a:p>
            <a:pPr lvl="3" eaLnBrk="1" latinLnBrk="0" hangingPunct="1"/>
            <a:r>
              <a:rPr lang="ru-RU"/>
              <a:t>Четвертый уровень</a:t>
            </a:r>
            <a:endParaRPr lang="ru-RU"/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6197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  <a:endParaRPr kumimoji="0"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750593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339840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609600" y="457200"/>
            <a:ext cx="8331200" cy="5715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  <a:endParaRPr lang="ru-RU"/>
          </a:p>
          <a:p>
            <a:pPr lvl="1" eaLnBrk="1" latinLnBrk="0" hangingPunct="1"/>
            <a:r>
              <a:rPr lang="ru-RU"/>
              <a:t>Второй уровень</a:t>
            </a:r>
            <a:endParaRPr lang="ru-RU"/>
          </a:p>
          <a:p>
            <a:pPr lvl="2" eaLnBrk="1" latinLnBrk="0" hangingPunct="1"/>
            <a:r>
              <a:rPr lang="ru-RU"/>
              <a:t>Третий уровень</a:t>
            </a:r>
            <a:endParaRPr lang="ru-RU"/>
          </a:p>
          <a:p>
            <a:pPr lvl="3" eaLnBrk="1" latinLnBrk="0" hangingPunct="1"/>
            <a:r>
              <a:rPr lang="ru-RU"/>
              <a:t>Четвертый уровень</a:t>
            </a:r>
            <a:endParaRPr lang="ru-RU"/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042400" y="1600200"/>
            <a:ext cx="2645664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  <a:endParaRPr kumimoji="0" lang="ru-RU"/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9042400" y="457200"/>
            <a:ext cx="26416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69F9F-5FCA-4E6F-82B7-61E4AB5B56B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E0DA0-5C72-4D0E-8897-47CFE85C078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9200" y="457200"/>
            <a:ext cx="2743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09600" y="457200"/>
            <a:ext cx="80264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39200" y="1600200"/>
            <a:ext cx="27432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  <a:endParaRPr kumimoji="0" lang="ru-RU"/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  <a:endParaRPr lang="ru-RU"/>
          </a:p>
          <a:p>
            <a:pPr lvl="1" eaLnBrk="1" latinLnBrk="0" hangingPunct="1"/>
            <a:r>
              <a:rPr lang="ru-RU"/>
              <a:t>Второй уровень</a:t>
            </a:r>
            <a:endParaRPr lang="ru-RU"/>
          </a:p>
          <a:p>
            <a:pPr lvl="2" eaLnBrk="1" latinLnBrk="0" hangingPunct="1"/>
            <a:r>
              <a:rPr lang="ru-RU"/>
              <a:t>Третий уровень</a:t>
            </a:r>
            <a:endParaRPr lang="ru-RU"/>
          </a:p>
          <a:p>
            <a:pPr lvl="3" eaLnBrk="1" latinLnBrk="0" hangingPunct="1"/>
            <a:r>
              <a:rPr lang="ru-RU"/>
              <a:t>Четвертый уровень</a:t>
            </a:r>
            <a:endParaRPr lang="ru-RU"/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  <a:endParaRPr lang="ru-RU"/>
          </a:p>
          <a:p>
            <a:pPr lvl="1" eaLnBrk="1" latinLnBrk="0" hangingPunct="1"/>
            <a:r>
              <a:rPr lang="ru-RU"/>
              <a:t>Второй уровень</a:t>
            </a:r>
            <a:endParaRPr lang="ru-RU"/>
          </a:p>
          <a:p>
            <a:pPr lvl="2" eaLnBrk="1" latinLnBrk="0" hangingPunct="1"/>
            <a:r>
              <a:rPr lang="ru-RU"/>
              <a:t>Третий уровень</a:t>
            </a:r>
            <a:endParaRPr lang="ru-RU"/>
          </a:p>
          <a:p>
            <a:pPr lvl="3" eaLnBrk="1" latinLnBrk="0" hangingPunct="1"/>
            <a:r>
              <a:rPr lang="ru-RU"/>
              <a:t>Четвертый уровень</a:t>
            </a:r>
            <a:endParaRPr lang="ru-RU"/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69F9F-5FCA-4E6F-82B7-61E4AB5B56B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E0DA0-5C72-4D0E-8897-47CFE85C078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69F9F-5FCA-4E6F-82B7-61E4AB5B56BF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E0DA0-5C72-4D0E-8897-47CFE85C078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69F9F-5FCA-4E6F-82B7-61E4AB5B56BF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E0DA0-5C72-4D0E-8897-47CFE85C078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69F9F-5FCA-4E6F-82B7-61E4AB5B56BF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E0DA0-5C72-4D0E-8897-47CFE85C078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69F9F-5FCA-4E6F-82B7-61E4AB5B56BF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E0DA0-5C72-4D0E-8897-47CFE85C078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69F9F-5FCA-4E6F-82B7-61E4AB5B56BF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E0DA0-5C72-4D0E-8897-47CFE85C078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69F9F-5FCA-4E6F-82B7-61E4AB5B56BF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E0DA0-5C72-4D0E-8897-47CFE85C078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69F9F-5FCA-4E6F-82B7-61E4AB5B56B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E0DA0-5C72-4D0E-8897-47CFE85C0785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  <a:endParaRPr kumimoji="0" lang="ru-RU"/>
          </a:p>
          <a:p>
            <a:pPr lvl="1" eaLnBrk="1" latinLnBrk="0" hangingPunct="1"/>
            <a:r>
              <a:rPr kumimoji="0" lang="ru-RU"/>
              <a:t>Второй уровень</a:t>
            </a:r>
            <a:endParaRPr kumimoji="0" lang="ru-RU"/>
          </a:p>
          <a:p>
            <a:pPr lvl="2" eaLnBrk="1" latinLnBrk="0" hangingPunct="1"/>
            <a:r>
              <a:rPr kumimoji="0" lang="ru-RU"/>
              <a:t>Третий уровень</a:t>
            </a:r>
            <a:endParaRPr kumimoji="0" lang="ru-RU"/>
          </a:p>
          <a:p>
            <a:pPr lvl="3" eaLnBrk="1" latinLnBrk="0" hangingPunct="1"/>
            <a:r>
              <a:rPr kumimoji="0" lang="ru-RU"/>
              <a:t>Четвертый уровень</a:t>
            </a:r>
            <a:endParaRPr kumimoji="0" lang="ru-RU"/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7721600" y="6203667"/>
            <a:ext cx="34544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844800" y="6203667"/>
            <a:ext cx="47752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214100" y="6181531"/>
            <a:ext cx="8128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 panose="05020102010507070707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anose="05020102010507070707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 panose="05020102010507070707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microsoft.com/office/2007/relationships/hdphoto" Target="../media/image28.wdp"/><Relationship Id="rId4" Type="http://schemas.openxmlformats.org/officeDocument/2006/relationships/image" Target="../media/image27.png"/><Relationship Id="rId3" Type="http://schemas.openxmlformats.org/officeDocument/2006/relationships/image" Target="../media/image26.jpeg"/><Relationship Id="rId2" Type="http://schemas.openxmlformats.org/officeDocument/2006/relationships/image" Target="../media/image19.jpeg"/><Relationship Id="rId1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1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3" Type="http://schemas.openxmlformats.org/officeDocument/2006/relationships/image" Target="../media/image32.jpeg"/><Relationship Id="rId2" Type="http://schemas.microsoft.com/office/2007/relationships/hdphoto" Target="../media/image28.wdp"/><Relationship Id="rId1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3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31.jpe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.xml"/><Relationship Id="rId8" Type="http://schemas.openxmlformats.org/officeDocument/2006/relationships/image" Target="../media/image50.png"/><Relationship Id="rId7" Type="http://schemas.openxmlformats.org/officeDocument/2006/relationships/image" Target="../media/image49.png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9845" y="-17145"/>
            <a:ext cx="12221845" cy="687895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26565" y="0"/>
            <a:ext cx="10465435" cy="1095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FF00"/>
                </a:solidFill>
                <a:latin typeface="Georgia" panose="02040502050405020303" pitchFamily="18" charset="0"/>
              </a:rPr>
              <a:t>ДИАГНОСТИКА</a:t>
            </a:r>
            <a:endParaRPr lang="ru-RU" sz="2800" b="1" dirty="0">
              <a:solidFill>
                <a:srgbClr val="FFFF00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Объект 1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5080"/>
            <a:ext cx="2228215" cy="1090295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219075" y="1273810"/>
            <a:ext cx="11754485" cy="126428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0" algn="l" fontAlgn="auto">
              <a:lnSpc>
                <a:spcPct val="90000"/>
              </a:lnSpc>
              <a:buFont typeface="Wingdings" panose="05000000000000000000" charset="0"/>
              <a:buChar char="ü"/>
            </a:pPr>
            <a:r>
              <a:rPr lang="ru-RU" sz="1600" b="1" cap="all" dirty="0">
                <a:solidFill>
                  <a:schemeClr val="tx1"/>
                </a:solidFill>
                <a:effectLst/>
                <a:uFillTx/>
                <a:latin typeface="Georgia" panose="02040502050405020303" pitchFamily="18" charset="0"/>
                <a:ea typeface="Calibri" panose="020F0502020204030204" pitchFamily="34" charset="0"/>
                <a:cs typeface="Georgia" panose="02040502050405020303" pitchFamily="18" charset="0"/>
                <a:sym typeface="+mn-ea"/>
              </a:rPr>
              <a:t>Плевриты, как правило, выявляются при обращении за медицинской помощью</a:t>
            </a:r>
            <a:endParaRPr lang="ru-RU" sz="1600" b="1" cap="all" dirty="0">
              <a:solidFill>
                <a:schemeClr val="tx1"/>
              </a:solidFill>
              <a:effectLst/>
              <a:uFillTx/>
              <a:latin typeface="Georgia" panose="02040502050405020303" pitchFamily="18" charset="0"/>
              <a:ea typeface="Calibri" panose="020F0502020204030204" pitchFamily="34" charset="0"/>
              <a:cs typeface="Georgia" panose="02040502050405020303" pitchFamily="18" charset="0"/>
              <a:sym typeface="+mn-ea"/>
            </a:endParaRPr>
          </a:p>
          <a:p>
            <a:pPr indent="0" algn="l" fontAlgn="auto">
              <a:lnSpc>
                <a:spcPct val="90000"/>
              </a:lnSpc>
              <a:buFont typeface="Wingdings" panose="05000000000000000000" charset="0"/>
              <a:buNone/>
            </a:pPr>
            <a:r>
              <a:rPr lang="ru-RU" sz="1600" b="1" cap="all" dirty="0">
                <a:solidFill>
                  <a:schemeClr val="tx1"/>
                </a:solidFill>
                <a:effectLst/>
                <a:uFillTx/>
                <a:latin typeface="Georgia" panose="02040502050405020303" pitchFamily="18" charset="0"/>
                <a:ea typeface="Calibri" panose="020F0502020204030204" pitchFamily="34" charset="0"/>
                <a:cs typeface="Georgia" panose="02040502050405020303" pitchFamily="18" charset="0"/>
                <a:sym typeface="+mn-ea"/>
              </a:rPr>
              <a:t> </a:t>
            </a:r>
            <a:endParaRPr lang="ru-RU" sz="1600" b="1" cap="all" dirty="0">
              <a:solidFill>
                <a:schemeClr val="tx1"/>
              </a:solidFill>
              <a:effectLst/>
              <a:uFillTx/>
              <a:latin typeface="Georgia" panose="02040502050405020303" pitchFamily="18" charset="0"/>
              <a:ea typeface="Calibri" panose="020F0502020204030204" pitchFamily="34" charset="0"/>
              <a:cs typeface="Georgia" panose="02040502050405020303" pitchFamily="18" charset="0"/>
              <a:sym typeface="+mn-ea"/>
            </a:endParaRPr>
          </a:p>
          <a:p>
            <a:pPr marL="285750" indent="0" algn="l" fontAlgn="auto">
              <a:lnSpc>
                <a:spcPct val="100000"/>
              </a:lnSpc>
              <a:buFont typeface="Wingdings" panose="05000000000000000000" charset="0"/>
              <a:buChar char="ü"/>
            </a:pPr>
            <a:r>
              <a:rPr lang="ru-RU" sz="1600" b="1" cap="all" dirty="0">
                <a:solidFill>
                  <a:schemeClr val="tx1"/>
                </a:solidFill>
                <a:effectLst/>
                <a:uFillTx/>
                <a:latin typeface="Georgia" panose="02040502050405020303" pitchFamily="18" charset="0"/>
                <a:ea typeface="Calibri" panose="020F0502020204030204" pitchFamily="34" charset="0"/>
                <a:cs typeface="Georgia" panose="02040502050405020303" pitchFamily="18" charset="0"/>
                <a:sym typeface="+mn-ea"/>
              </a:rPr>
              <a:t>Схожесть клинической и рентгенологической картины специфического и неспецифического плеврита вызывает трудности на первом этапе диагностики</a:t>
            </a:r>
            <a:endParaRPr lang="ru-RU" altLang="en-US" sz="1600" b="1" cap="all" dirty="0">
              <a:solidFill>
                <a:schemeClr val="tx1"/>
              </a:solidFill>
              <a:effectLst/>
              <a:uFillTx/>
              <a:latin typeface="Georgia" panose="02040502050405020303" pitchFamily="18" charset="0"/>
              <a:ea typeface="Calibri" panose="020F0502020204030204" pitchFamily="34" charset="0"/>
              <a:cs typeface="Georgia" panose="02040502050405020303" pitchFamily="18" charset="0"/>
              <a:sym typeface="+mn-ea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-970915" y="2794635"/>
          <a:ext cx="14060170" cy="38868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136650" y="1323975"/>
            <a:ext cx="4672330" cy="567055"/>
          </a:xfrm>
          <a:prstGeom prst="rect">
            <a:avLst/>
          </a:prstGeom>
          <a:solidFill>
            <a:srgbClr val="FAF7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>
                <a:solidFill>
                  <a:schemeClr val="tx1"/>
                </a:solidFill>
                <a:effectLst/>
                <a:uFillTx/>
                <a:latin typeface="Georgia" panose="02040502050405020303" pitchFamily="18" charset="0"/>
                <a:ea typeface="Calibri" panose="020F0502020204030204" pitchFamily="34" charset="0"/>
                <a:cs typeface="Georgia" panose="02040502050405020303" pitchFamily="18" charset="0"/>
                <a:sym typeface="+mn-ea"/>
              </a:rPr>
              <a:t>При объективном осмотре</a:t>
            </a:r>
            <a:endParaRPr lang="ru-RU" altLang="en-US" sz="1600" b="1" cap="all" dirty="0">
              <a:solidFill>
                <a:schemeClr val="tx1"/>
              </a:solidFill>
              <a:effectLst/>
              <a:uFillTx/>
              <a:latin typeface="Georgia" panose="02040502050405020303" pitchFamily="18" charset="0"/>
              <a:ea typeface="Calibri" panose="020F0502020204030204" pitchFamily="34" charset="0"/>
              <a:cs typeface="Georgia" panose="02040502050405020303" pitchFamily="18" charset="0"/>
              <a:sym typeface="+mn-ea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66290" y="0"/>
            <a:ext cx="10125710" cy="1169035"/>
          </a:xfrm>
          <a:prstGeom prst="rect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 b="1">
                <a:solidFill>
                  <a:srgbClr val="FFFF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  ДИАГНОСТИКА</a:t>
            </a:r>
            <a:endParaRPr lang="ru-RU" altLang="en-US" sz="2800" b="1">
              <a:solidFill>
                <a:srgbClr val="FFFF00"/>
              </a:solidFill>
              <a:latin typeface="Georgia" panose="02040502050405020303" pitchFamily="18" charset="0"/>
              <a:cs typeface="Georgia" panose="02040502050405020303" pitchFamily="18" charset="0"/>
            </a:endParaRPr>
          </a:p>
        </p:txBody>
      </p:sp>
      <p:pic>
        <p:nvPicPr>
          <p:cNvPr id="7" name="Рисунок 4" descr="Изображение выглядит как стол, компьютер&#10;&#10;Автоматически созданное описание"/>
          <p:cNvPicPr>
            <a:picLocks noGrp="1" noChangeAspect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7" r="-2" b="30351"/>
          <a:stretch>
            <a:fillRect/>
          </a:stretch>
        </p:blipFill>
        <p:spPr>
          <a:xfrm>
            <a:off x="0" y="0"/>
            <a:ext cx="2550160" cy="1169035"/>
          </a:xfrm>
          <a:custGeom>
            <a:avLst/>
            <a:gdLst>
              <a:gd name="connsiteX0" fmla="*/ 0 w 5920618"/>
              <a:gd name="connsiteY0" fmla="*/ 0 h 2130951"/>
              <a:gd name="connsiteX1" fmla="*/ 5920618 w 5920618"/>
              <a:gd name="connsiteY1" fmla="*/ 0 h 2130951"/>
              <a:gd name="connsiteX2" fmla="*/ 4933709 w 5920618"/>
              <a:gd name="connsiteY2" fmla="*/ 2130951 h 2130951"/>
              <a:gd name="connsiteX3" fmla="*/ 0 w 5920618"/>
              <a:gd name="connsiteY3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0618" h="2130951">
                <a:moveTo>
                  <a:pt x="0" y="0"/>
                </a:moveTo>
                <a:lnTo>
                  <a:pt x="5920618" y="0"/>
                </a:lnTo>
                <a:lnTo>
                  <a:pt x="4933709" y="2130951"/>
                </a:lnTo>
                <a:lnTo>
                  <a:pt x="0" y="2130951"/>
                </a:lnTo>
                <a:close/>
              </a:path>
            </a:pathLst>
          </a:custGeom>
        </p:spPr>
      </p:pic>
      <p:sp>
        <p:nvSpPr>
          <p:cNvPr id="11" name="Текстовое поле 10"/>
          <p:cNvSpPr txBox="1"/>
          <p:nvPr/>
        </p:nvSpPr>
        <p:spPr>
          <a:xfrm>
            <a:off x="0" y="2045970"/>
            <a:ext cx="445579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ru-RU" altLang="en-US" sz="1000"/>
          </a:p>
        </p:txBody>
      </p:sp>
      <p:sp>
        <p:nvSpPr>
          <p:cNvPr id="13" name="Выноска 1 (с границей и чертой) 12"/>
          <p:cNvSpPr/>
          <p:nvPr/>
        </p:nvSpPr>
        <p:spPr>
          <a:xfrm rot="16200000">
            <a:off x="4679950" y="-2104390"/>
            <a:ext cx="538480" cy="9465945"/>
          </a:xfrm>
          <a:prstGeom prst="accentBorderCallout1">
            <a:avLst>
              <a:gd name="adj1" fmla="val 37079"/>
              <a:gd name="adj2" fmla="val 113791"/>
              <a:gd name="adj3" fmla="val 20011"/>
              <a:gd name="adj4" fmla="val 1750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ru-RU" sz="2000" b="1" dirty="0">
                <a:solidFill>
                  <a:srgbClr val="FFFF00"/>
                </a:solidFill>
                <a:effectLst/>
                <a:uFillTx/>
                <a:latin typeface="Georgia" panose="02040502050405020303" pitchFamily="18" charset="0"/>
                <a:ea typeface="Calibri" panose="020F0502020204030204" pitchFamily="34" charset="0"/>
                <a:cs typeface="Georgia" panose="02040502050405020303" pitchFamily="18" charset="0"/>
                <a:sym typeface="+mn-ea"/>
              </a:rPr>
              <a:t>симптомы интоксикации различной степени выраженности</a:t>
            </a:r>
            <a:endParaRPr lang="ru-RU" altLang="en-US" sz="2000" b="1" dirty="0">
              <a:solidFill>
                <a:srgbClr val="FFFF00"/>
              </a:solidFill>
              <a:effectLst/>
              <a:uFillTx/>
              <a:latin typeface="Georgia" panose="02040502050405020303" pitchFamily="18" charset="0"/>
              <a:ea typeface="Calibri" panose="020F0502020204030204" pitchFamily="34" charset="0"/>
              <a:cs typeface="Georgia" panose="02040502050405020303" pitchFamily="18" charset="0"/>
              <a:sym typeface="+mn-ea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15900" y="3075940"/>
            <a:ext cx="9466580" cy="3097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u="sng" cap="all" dirty="0">
                <a:solidFill>
                  <a:srgbClr val="FFFF00"/>
                </a:solidFill>
                <a:effectLst/>
                <a:uFillTx/>
                <a:latin typeface="Georgia" panose="02040502050405020303" pitchFamily="18" charset="0"/>
                <a:ea typeface="Calibri" panose="020F0502020204030204" pitchFamily="34" charset="0"/>
                <a:cs typeface="Georgia" panose="02040502050405020303" pitchFamily="18" charset="0"/>
                <a:sym typeface="+mn-ea"/>
              </a:rPr>
              <a:t>Физическое  обследование:</a:t>
            </a:r>
            <a:endParaRPr lang="ru-RU" sz="1400" b="1" u="sng" cap="all" dirty="0">
              <a:solidFill>
                <a:srgbClr val="FFFF00"/>
              </a:solidFill>
              <a:effectLst/>
              <a:uFillTx/>
              <a:latin typeface="Georgia" panose="02040502050405020303" pitchFamily="18" charset="0"/>
              <a:ea typeface="Calibri" panose="020F0502020204030204" pitchFamily="34" charset="0"/>
              <a:cs typeface="Georgia" panose="02040502050405020303" pitchFamily="18" charset="0"/>
              <a:sym typeface="+mn-ea"/>
            </a:endParaRPr>
          </a:p>
          <a:p>
            <a:pPr algn="ctr"/>
            <a:endParaRPr lang="ru-RU" sz="1600" b="1" u="sng" cap="all" dirty="0">
              <a:solidFill>
                <a:srgbClr val="FFFF00"/>
              </a:solidFill>
              <a:effectLst/>
              <a:uFillTx/>
              <a:latin typeface="Georgia" panose="02040502050405020303" pitchFamily="18" charset="0"/>
              <a:ea typeface="Calibri" panose="020F0502020204030204" pitchFamily="34" charset="0"/>
              <a:cs typeface="Georgia" panose="02040502050405020303" pitchFamily="18" charset="0"/>
              <a:sym typeface="+mn-ea"/>
            </a:endParaRPr>
          </a:p>
          <a:p>
            <a:pPr marL="285750" indent="-285750" algn="l">
              <a:lnSpc>
                <a:spcPct val="110000"/>
              </a:lnSpc>
              <a:buFont typeface="Wingdings" panose="05000000000000000000" charset="0"/>
              <a:buChar char="Ø"/>
            </a:pPr>
            <a:r>
              <a:rPr lang="ru-RU" sz="1600" b="1" dirty="0">
                <a:solidFill>
                  <a:srgbClr val="FFFF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Georgia" panose="02040502050405020303" pitchFamily="18" charset="0"/>
                <a:sym typeface="+mn-ea"/>
              </a:rPr>
              <a:t>отставание при дыхании пораженной половины грудной клетки из-за </a:t>
            </a:r>
            <a:r>
              <a:rPr lang="ru-RU" sz="1600" b="1" dirty="0" err="1">
                <a:solidFill>
                  <a:srgbClr val="FFFF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Georgia" panose="02040502050405020303" pitchFamily="18" charset="0"/>
                <a:sym typeface="+mn-ea"/>
              </a:rPr>
              <a:t>щажения</a:t>
            </a:r>
            <a:r>
              <a:rPr lang="ru-RU" sz="1600" b="1" dirty="0">
                <a:solidFill>
                  <a:srgbClr val="FFFF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Georgia" panose="02040502050405020303" pitchFamily="18" charset="0"/>
                <a:sym typeface="+mn-ea"/>
              </a:rPr>
              <a:t> ее при сухом плеврите или из-за наличия жидкости в плевральной полости при экссудативном</a:t>
            </a:r>
            <a:endParaRPr lang="ru-RU" sz="1600" b="1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Georgia" panose="02040502050405020303" pitchFamily="18" charset="0"/>
              <a:sym typeface="+mn-ea"/>
            </a:endParaRPr>
          </a:p>
          <a:p>
            <a:pPr marL="285750" indent="-285750" algn="l">
              <a:lnSpc>
                <a:spcPct val="110000"/>
              </a:lnSpc>
              <a:buFont typeface="Wingdings" panose="05000000000000000000" charset="0"/>
              <a:buChar char="Ø"/>
            </a:pPr>
            <a:r>
              <a:rPr lang="ru-RU" sz="1600" b="1" dirty="0">
                <a:solidFill>
                  <a:srgbClr val="FFFF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Georgia" panose="02040502050405020303" pitchFamily="18" charset="0"/>
                <a:sym typeface="+mn-ea"/>
              </a:rPr>
              <a:t>при скоплении в плевральной полости большого количества жидкости над нижними отделами легких перкуторный звук становится тупым</a:t>
            </a:r>
            <a:endParaRPr lang="ru-RU" sz="1600" b="1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Georgia" panose="02040502050405020303" pitchFamily="18" charset="0"/>
              <a:sym typeface="+mn-ea"/>
            </a:endParaRPr>
          </a:p>
          <a:p>
            <a:pPr marL="285750" indent="-285750" algn="l">
              <a:buFont typeface="Wingdings" panose="05000000000000000000" charset="0"/>
              <a:buChar char="Ø"/>
            </a:pPr>
            <a:r>
              <a:rPr lang="ru-RU" sz="1600" b="1" dirty="0">
                <a:solidFill>
                  <a:srgbClr val="FFFF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Georgia" panose="02040502050405020303" pitchFamily="18" charset="0"/>
                <a:sym typeface="+mn-ea"/>
              </a:rPr>
              <a:t>верхняя граница притупления имеет вид кривой линии (линия Эллиса-</a:t>
            </a:r>
            <a:r>
              <a:rPr lang="ru-RU" sz="1600" b="1" dirty="0" err="1">
                <a:solidFill>
                  <a:srgbClr val="FFFF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Georgia" panose="02040502050405020303" pitchFamily="18" charset="0"/>
                <a:sym typeface="+mn-ea"/>
              </a:rPr>
              <a:t>Дамуазо</a:t>
            </a:r>
            <a:r>
              <a:rPr lang="ru-RU" sz="1600" b="1" dirty="0">
                <a:solidFill>
                  <a:srgbClr val="FFFF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Georgia" panose="02040502050405020303" pitchFamily="18" charset="0"/>
                <a:sym typeface="+mn-ea"/>
              </a:rPr>
              <a:t>-Соколова) с вершиной по подмышечным линиям</a:t>
            </a:r>
            <a:endParaRPr lang="ru-RU" sz="1600" b="1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Georgia" panose="02040502050405020303" pitchFamily="18" charset="0"/>
              <a:sym typeface="+mn-ea"/>
            </a:endParaRPr>
          </a:p>
          <a:p>
            <a:pPr marL="285750" indent="-285750" algn="l">
              <a:buFont typeface="Wingdings" panose="05000000000000000000" charset="0"/>
              <a:buChar char="Ø"/>
            </a:pPr>
            <a:r>
              <a:rPr lang="ru-RU" sz="1600" b="1" dirty="0">
                <a:solidFill>
                  <a:srgbClr val="FFFF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Georgia" panose="02040502050405020303" pitchFamily="18" charset="0"/>
                <a:sym typeface="+mn-ea"/>
              </a:rPr>
              <a:t>аускультативно: выслушиваются шум трения плевры, ослабленное дыхание или полное его отсутствие</a:t>
            </a:r>
            <a:endParaRPr lang="ru-RU" altLang="en-US" sz="1400" b="1">
              <a:solidFill>
                <a:srgbClr val="FFFF00"/>
              </a:solidFill>
              <a:latin typeface="Georgia" panose="02040502050405020303" pitchFamily="18" charset="0"/>
              <a:cs typeface="Georgia" panose="02040502050405020303" pitchFamily="18" charset="0"/>
            </a:endParaRPr>
          </a:p>
          <a:p>
            <a:pPr algn="ctr"/>
            <a:endParaRPr lang="ru-RU" altLang="en-US" sz="1400" b="1" u="sng" cap="all" dirty="0">
              <a:solidFill>
                <a:srgbClr val="FFFF00"/>
              </a:solidFill>
              <a:effectLst/>
              <a:uFillTx/>
              <a:latin typeface="Georgia" panose="02040502050405020303" pitchFamily="18" charset="0"/>
              <a:ea typeface="Calibri" panose="020F0502020204030204" pitchFamily="34" charset="0"/>
              <a:cs typeface="Georgia" panose="02040502050405020303" pitchFamily="18" charset="0"/>
              <a:sym typeface="+mn-ea"/>
            </a:endParaRPr>
          </a:p>
        </p:txBody>
      </p:sp>
      <p:sp>
        <p:nvSpPr>
          <p:cNvPr id="17" name="Пятно 2 16"/>
          <p:cNvSpPr/>
          <p:nvPr/>
        </p:nvSpPr>
        <p:spPr>
          <a:xfrm flipH="1">
            <a:off x="9135110" y="4269105"/>
            <a:ext cx="2994025" cy="1324610"/>
          </a:xfrm>
          <a:prstGeom prst="irregularSeal2">
            <a:avLst/>
          </a:prstGeom>
          <a:solidFill>
            <a:srgbClr val="FFFD0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E41908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Georgia" panose="02040502050405020303" pitchFamily="18" charset="0"/>
                <a:sym typeface="+mn-ea"/>
              </a:rPr>
              <a:t>500 мл жидкости</a:t>
            </a:r>
            <a:endParaRPr lang="ru-RU" altLang="en-US" sz="1600" b="1" dirty="0">
              <a:solidFill>
                <a:srgbClr val="E41908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Georgia" panose="02040502050405020303" pitchFamily="18" charset="0"/>
              <a:sym typeface="+mn-ea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16535" y="6285230"/>
            <a:ext cx="11747500" cy="496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1600" b="1" dirty="0">
                <a:solidFill>
                  <a:srgbClr val="FFFF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Georgia" panose="02040502050405020303" pitchFamily="18" charset="0"/>
                <a:sym typeface="+mn-ea"/>
              </a:rPr>
              <a:t> </a:t>
            </a:r>
            <a:r>
              <a:rPr lang="ru-RU" sz="1600" b="1" u="sng" dirty="0">
                <a:solidFill>
                  <a:srgbClr val="FFFF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Georgia" panose="02040502050405020303" pitchFamily="18" charset="0"/>
                <a:sym typeface="+mn-ea"/>
              </a:rPr>
              <a:t>клинический анализ крови:</a:t>
            </a:r>
            <a:r>
              <a:rPr lang="ru-RU" sz="1600" b="1" dirty="0">
                <a:solidFill>
                  <a:srgbClr val="FFFF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Georgia" panose="02040502050405020303" pitchFamily="18" charset="0"/>
                <a:sym typeface="+mn-ea"/>
              </a:rPr>
              <a:t>   СОЭ, лейкоцитоз, сдвиг нейтрофильной формулы влево, </a:t>
            </a:r>
            <a:r>
              <a:rPr lang="ru-RU" sz="1600" b="1" dirty="0" err="1">
                <a:solidFill>
                  <a:srgbClr val="FFFF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Georgia" panose="02040502050405020303" pitchFamily="18" charset="0"/>
                <a:sym typeface="+mn-ea"/>
              </a:rPr>
              <a:t>лимфопения</a:t>
            </a:r>
            <a:endParaRPr lang="ru-RU" altLang="en-US" sz="1600" b="1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Georgia" panose="02040502050405020303" pitchFamily="18" charset="0"/>
              <a:sym typeface="+mn-ea"/>
            </a:endParaRPr>
          </a:p>
        </p:txBody>
      </p:sp>
      <p:sp>
        <p:nvSpPr>
          <p:cNvPr id="20" name="Стрелка вверх 19"/>
          <p:cNvSpPr/>
          <p:nvPr/>
        </p:nvSpPr>
        <p:spPr>
          <a:xfrm flipH="1">
            <a:off x="3500755" y="6351270"/>
            <a:ext cx="76200" cy="280035"/>
          </a:xfrm>
          <a:prstGeom prst="upArrow">
            <a:avLst/>
          </a:prstGeom>
          <a:solidFill>
            <a:srgbClr val="FFFD0D"/>
          </a:solidFill>
          <a:ln>
            <a:solidFill>
              <a:srgbClr val="FFFD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078183" y="13916"/>
            <a:ext cx="10113818" cy="13042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eorgia Pro Black" panose="02040A02050405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КЛИНИЧЕСКИЕ  ПРОЯВЛЕНИЯ  ЭМПИЕМЫ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 Pro Black" panose="02040A020504050202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14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2771775" cy="1317625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1711960" y="1624330"/>
            <a:ext cx="10309225" cy="13303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32740">
              <a:lnSpc>
                <a:spcPct val="130000"/>
              </a:lnSpc>
            </a:pPr>
            <a:r>
              <a:rPr lang="ru-RU" b="1" u="sng" cap="all" dirty="0">
                <a:solidFill>
                  <a:schemeClr val="tx1"/>
                </a:solidFill>
                <a:effectLst/>
                <a:uFillTx/>
                <a:latin typeface="Georgia" panose="02040502050405020303" pitchFamily="18" charset="0"/>
                <a:ea typeface="Calibri" panose="020F0502020204030204" pitchFamily="34" charset="0"/>
                <a:cs typeface="Georgia" panose="02040502050405020303" pitchFamily="18" charset="0"/>
                <a:sym typeface="+mn-ea"/>
              </a:rPr>
              <a:t>Выраженные симптомы интоксикации:</a:t>
            </a:r>
            <a:endParaRPr lang="ru-RU" b="1" u="sng" cap="all" dirty="0">
              <a:solidFill>
                <a:schemeClr val="tx1"/>
              </a:solidFill>
              <a:effectLst/>
              <a:uFillTx/>
              <a:latin typeface="Georgia" panose="02040502050405020303" pitchFamily="18" charset="0"/>
              <a:ea typeface="Calibri" panose="020F0502020204030204" pitchFamily="34" charset="0"/>
              <a:cs typeface="Georgia" panose="02040502050405020303" pitchFamily="18" charset="0"/>
              <a:sym typeface="+mn-ea"/>
            </a:endParaRPr>
          </a:p>
          <a:p>
            <a:pPr algn="ctr" defTabSz="332740">
              <a:lnSpc>
                <a:spcPct val="130000"/>
              </a:lnSpc>
            </a:pPr>
            <a:r>
              <a:rPr lang="ru-RU" b="1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Georgia" panose="02040502050405020303" pitchFamily="18" charset="0"/>
                <a:sym typeface="+mn-ea"/>
              </a:rPr>
              <a:t>подъем температуры до 40ºС, ночные поты, бледность кожных покровов, слабость, тахикардия, одышка</a:t>
            </a:r>
            <a:r>
              <a:rPr lang="ru-RU" b="1" cap="all" dirty="0">
                <a:solidFill>
                  <a:schemeClr val="tx1"/>
                </a:solidFill>
                <a:effectLst/>
                <a:uFillTx/>
                <a:latin typeface="Georgia" panose="02040502050405020303" pitchFamily="18" charset="0"/>
                <a:ea typeface="Calibri" panose="020F0502020204030204" pitchFamily="34" charset="0"/>
                <a:cs typeface="Georgia" panose="02040502050405020303" pitchFamily="18" charset="0"/>
                <a:sym typeface="+mn-ea"/>
              </a:rPr>
              <a:t> </a:t>
            </a:r>
            <a:endParaRPr lang="ru-RU" altLang="en-US" b="1" cap="all" dirty="0">
              <a:solidFill>
                <a:schemeClr val="tx1"/>
              </a:solidFill>
              <a:effectLst/>
              <a:uFillTx/>
              <a:latin typeface="Georgia" panose="02040502050405020303" pitchFamily="18" charset="0"/>
              <a:ea typeface="Calibri" panose="020F0502020204030204" pitchFamily="34" charset="0"/>
              <a:cs typeface="Georgia" panose="02040502050405020303" pitchFamily="18" charset="0"/>
              <a:sym typeface="+mn-ea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711960" y="3261360"/>
            <a:ext cx="10354945" cy="15354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just">
              <a:lnSpc>
                <a:spcPct val="120000"/>
              </a:lnSpc>
              <a:spcAft>
                <a:spcPts val="0"/>
              </a:spcAft>
            </a:pPr>
            <a:r>
              <a:rPr lang="ru-RU" b="1" u="sng" cap="all" dirty="0">
                <a:solidFill>
                  <a:schemeClr val="tx1"/>
                </a:solidFill>
                <a:effectLst/>
                <a:uFillTx/>
                <a:latin typeface="Georgia" panose="02040502050405020303" pitchFamily="18" charset="0"/>
                <a:ea typeface="Calibri" panose="020F0502020204030204" pitchFamily="34" charset="0"/>
                <a:cs typeface="Georgia" panose="02040502050405020303" pitchFamily="18" charset="0"/>
                <a:sym typeface="+mn-ea"/>
              </a:rPr>
              <a:t>осложнения эмпиемы</a:t>
            </a:r>
            <a:r>
              <a:rPr lang="ru-RU" b="1" u="sng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Georgia" panose="02040502050405020303" pitchFamily="18" charset="0"/>
                <a:sym typeface="+mn-ea"/>
              </a:rPr>
              <a:t> </a:t>
            </a:r>
            <a:endParaRPr lang="ru-RU" b="1" u="sng" dirty="0">
              <a:solidFill>
                <a:schemeClr val="tx1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Georgia" panose="02040502050405020303" pitchFamily="18" charset="0"/>
              <a:sym typeface="+mn-ea"/>
            </a:endParaRPr>
          </a:p>
          <a:p>
            <a:pPr marL="285750" indent="-285750" algn="just">
              <a:lnSpc>
                <a:spcPct val="120000"/>
              </a:lnSpc>
              <a:spcAft>
                <a:spcPts val="0"/>
              </a:spcAft>
              <a:buFont typeface="Wingdings" panose="05000000000000000000" charset="0"/>
              <a:buChar char="v"/>
            </a:pPr>
            <a:r>
              <a:rPr lang="ru-RU" b="1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Georgia" panose="02040502050405020303" pitchFamily="18" charset="0"/>
                <a:sym typeface="+mn-ea"/>
              </a:rPr>
              <a:t>бронхоплевральный свищ </a:t>
            </a:r>
            <a:endParaRPr lang="ru-RU" b="1" dirty="0">
              <a:solidFill>
                <a:schemeClr val="tx1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Georgia" panose="02040502050405020303" pitchFamily="18" charset="0"/>
              <a:sym typeface="+mn-ea"/>
            </a:endParaRPr>
          </a:p>
          <a:p>
            <a:pPr marL="285750" indent="-285750" algn="just">
              <a:lnSpc>
                <a:spcPct val="120000"/>
              </a:lnSpc>
              <a:spcAft>
                <a:spcPts val="0"/>
              </a:spcAft>
              <a:buFont typeface="Wingdings" panose="05000000000000000000" charset="0"/>
              <a:buChar char="v"/>
            </a:pPr>
            <a:r>
              <a:rPr lang="ru-RU" b="1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Georgia" panose="02040502050405020303" pitchFamily="18" charset="0"/>
                <a:sym typeface="+mn-ea"/>
              </a:rPr>
              <a:t> торакальный свищ  (прорыв гнойного содержимого плевральной полости через межреберные мышцы и кожу наружу)</a:t>
            </a:r>
            <a:endParaRPr lang="ru-RU" altLang="en-US" b="1">
              <a:solidFill>
                <a:schemeClr val="tx1"/>
              </a:solidFill>
              <a:latin typeface="Georgia" panose="02040502050405020303" pitchFamily="18" charset="0"/>
              <a:cs typeface="Georgia" panose="02040502050405020303" pitchFamily="18" charset="0"/>
            </a:endParaRPr>
          </a:p>
          <a:p>
            <a:pPr indent="0" algn="l">
              <a:lnSpc>
                <a:spcPct val="120000"/>
              </a:lnSpc>
              <a:buFont typeface="Arial" panose="020B0604020202020204" pitchFamily="34" charset="0"/>
              <a:buNone/>
            </a:pPr>
            <a:endParaRPr lang="ru-RU" altLang="en-US" b="1">
              <a:solidFill>
                <a:schemeClr val="tx1"/>
              </a:solidFill>
              <a:latin typeface="Georgia" panose="02040502050405020303" pitchFamily="18" charset="0"/>
              <a:cs typeface="Georgia" panose="02040502050405020303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12595" y="5237480"/>
            <a:ext cx="10354310" cy="14382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ru-RU" b="1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Georgia" panose="02040502050405020303" pitchFamily="18" charset="0"/>
                <a:sym typeface="+mn-ea"/>
              </a:rPr>
              <a:t>при отсутствии лечения течение эмпиемы приобретает хронический характер, что сопровождается интоксикацией, смещением средостения в сторону поражения, нарушением функции легочной и сердечной систем</a:t>
            </a:r>
            <a:endParaRPr lang="ru-RU" altLang="en-US" b="1" dirty="0">
              <a:solidFill>
                <a:schemeClr val="tx1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Georgia" panose="02040502050405020303" pitchFamily="18" charset="0"/>
              <a:sym typeface="+mn-ea"/>
            </a:endParaRPr>
          </a:p>
        </p:txBody>
      </p:sp>
      <p:pic>
        <p:nvPicPr>
          <p:cNvPr id="6" name="Замещающее содержимое 5" descr="medical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8354" t="-460" r="57064" b="74639"/>
          <a:stretch>
            <a:fillRect/>
          </a:stretch>
        </p:blipFill>
        <p:spPr>
          <a:xfrm>
            <a:off x="201295" y="3414395"/>
            <a:ext cx="1200785" cy="1239520"/>
          </a:xfrm>
          <a:prstGeom prst="rect">
            <a:avLst/>
          </a:prstGeom>
        </p:spPr>
      </p:pic>
      <p:pic>
        <p:nvPicPr>
          <p:cNvPr id="9" name="Изображение 8" descr="medical"/>
          <p:cNvPicPr>
            <a:picLocks noChangeAspect="1"/>
          </p:cNvPicPr>
          <p:nvPr/>
        </p:nvPicPr>
        <p:blipFill>
          <a:blip r:embed="rId2"/>
          <a:srcRect l="85992" t="405" b="75188"/>
          <a:stretch>
            <a:fillRect/>
          </a:stretch>
        </p:blipFill>
        <p:spPr>
          <a:xfrm>
            <a:off x="201295" y="1691005"/>
            <a:ext cx="1201420" cy="1196975"/>
          </a:xfrm>
          <a:prstGeom prst="rect">
            <a:avLst/>
          </a:prstGeom>
        </p:spPr>
      </p:pic>
      <p:pic>
        <p:nvPicPr>
          <p:cNvPr id="12" name="Изображение 11" descr="дети-и-ме-ицинские-симво-ы-6772737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50" y="5166360"/>
            <a:ext cx="1243965" cy="124396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59330" cy="1757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58695" y="10160"/>
            <a:ext cx="9900920" cy="17475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>
              <a:lnSpc>
                <a:spcPct val="150000"/>
              </a:lnSpc>
              <a:spcAft>
                <a:spcPts val="0"/>
              </a:spcAft>
            </a:pPr>
            <a:r>
              <a:rPr lang="ru-RU" sz="2000" b="1" cap="all" dirty="0">
                <a:solidFill>
                  <a:schemeClr val="tx1"/>
                </a:solidFill>
                <a:effectLst/>
                <a:uFillTx/>
                <a:latin typeface="Georgia" panose="02040502050405020303" pitchFamily="18" charset="0"/>
                <a:ea typeface="Calibri" panose="020F0502020204030204" pitchFamily="34" charset="0"/>
                <a:cs typeface="Georgia" panose="02040502050405020303" pitchFamily="18" charset="0"/>
                <a:sym typeface="+mn-ea"/>
              </a:rPr>
              <a:t>Рентгенологическая картина туберкулезного плеврита </a:t>
            </a:r>
            <a:r>
              <a:rPr lang="ru-RU" b="1" cap="all" dirty="0">
                <a:solidFill>
                  <a:schemeClr val="tx1"/>
                </a:solidFill>
                <a:effectLst/>
                <a:uFillTx/>
                <a:latin typeface="Georgia" panose="02040502050405020303" pitchFamily="18" charset="0"/>
                <a:ea typeface="Calibri" panose="020F0502020204030204" pitchFamily="34" charset="0"/>
                <a:cs typeface="Georgia" panose="02040502050405020303" pitchFamily="18" charset="0"/>
                <a:sym typeface="+mn-ea"/>
              </a:rPr>
              <a:t>зависит от локализации, объема и характера плеврального выпота, давности процесса </a:t>
            </a:r>
            <a:endParaRPr lang="ru-RU" altLang="en-US" b="1" cap="all" dirty="0">
              <a:solidFill>
                <a:schemeClr val="tx1"/>
              </a:solidFill>
              <a:effectLst/>
              <a:uFillTx/>
              <a:latin typeface="Georgia" panose="02040502050405020303" pitchFamily="18" charset="0"/>
              <a:ea typeface="Calibri" panose="020F0502020204030204" pitchFamily="34" charset="0"/>
              <a:cs typeface="Georgia" panose="02040502050405020303" pitchFamily="18" charset="0"/>
              <a:sym typeface="+mn-ea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285" y="3133090"/>
            <a:ext cx="2381250" cy="2320925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10" y="1956435"/>
            <a:ext cx="2533015" cy="2211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5" r="5889" b="8155"/>
          <a:stretch>
            <a:fillRect/>
          </a:stretch>
        </p:blipFill>
        <p:spPr bwMode="auto">
          <a:xfrm>
            <a:off x="4851400" y="1956435"/>
            <a:ext cx="2209800" cy="1833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овое поле 5"/>
          <p:cNvSpPr txBox="1"/>
          <p:nvPr/>
        </p:nvSpPr>
        <p:spPr>
          <a:xfrm>
            <a:off x="157480" y="5703570"/>
            <a:ext cx="1187704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b="1" cap="all" dirty="0"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в зависимости от объема выпота, характерно ограниченное, субтотальное или тотальное гомогенное затемнение </a:t>
            </a:r>
            <a:endParaRPr lang="ru-RU" altLang="en-US" b="1" cap="all" dirty="0">
              <a:solidFill>
                <a:schemeClr val="tx1"/>
              </a:solidFill>
              <a:effectLst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5"/>
          <a:srcRect t="18388" r="-281" b="25847"/>
          <a:stretch>
            <a:fillRect/>
          </a:stretch>
        </p:blipFill>
        <p:spPr>
          <a:xfrm>
            <a:off x="8858885" y="1956435"/>
            <a:ext cx="3175635" cy="1765935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6"/>
          <a:srcRect t="18776" r="547" b="27617"/>
          <a:stretch>
            <a:fillRect/>
          </a:stretch>
        </p:blipFill>
        <p:spPr>
          <a:xfrm>
            <a:off x="7382510" y="3650615"/>
            <a:ext cx="3149600" cy="169799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528" y="2385868"/>
            <a:ext cx="2996440" cy="2143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59330" cy="154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Текстовое поле 7"/>
          <p:cNvSpPr txBox="1"/>
          <p:nvPr/>
        </p:nvSpPr>
        <p:spPr>
          <a:xfrm>
            <a:off x="2259965" y="0"/>
            <a:ext cx="9932035" cy="1549400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cap="small" dirty="0">
                <a:solidFill>
                  <a:schemeClr val="tx1"/>
                </a:solidFill>
                <a:effectLst/>
                <a:uFillTx/>
                <a:latin typeface="Georgia" panose="02040502050405020303" pitchFamily="18" charset="0"/>
                <a:ea typeface="Calibri" panose="020F0502020204030204" pitchFamily="34" charset="0"/>
                <a:cs typeface="Georgia" panose="02040502050405020303" pitchFamily="18" charset="0"/>
                <a:sym typeface="+mn-ea"/>
              </a:rPr>
              <a:t>Рентгенологические признаки эмпиемы отличаются</a:t>
            </a:r>
            <a:endParaRPr lang="ru-RU" sz="2400" b="1" cap="small" dirty="0">
              <a:solidFill>
                <a:schemeClr val="tx1"/>
              </a:solidFill>
              <a:effectLst/>
              <a:uFillTx/>
              <a:latin typeface="Georgia" panose="02040502050405020303" pitchFamily="18" charset="0"/>
              <a:ea typeface="Calibri" panose="020F0502020204030204" pitchFamily="34" charset="0"/>
              <a:cs typeface="Georgia" panose="02040502050405020303" pitchFamily="18" charset="0"/>
              <a:sym typeface="+mn-ea"/>
            </a:endParaRPr>
          </a:p>
          <a:p>
            <a:pPr algn="ctr">
              <a:lnSpc>
                <a:spcPct val="100000"/>
              </a:lnSpc>
            </a:pPr>
            <a:r>
              <a:rPr lang="ru-RU" sz="2400" b="1" cap="small" dirty="0">
                <a:solidFill>
                  <a:schemeClr val="tx1"/>
                </a:solidFill>
                <a:effectLst/>
                <a:uFillTx/>
                <a:latin typeface="Georgia" panose="02040502050405020303" pitchFamily="18" charset="0"/>
                <a:ea typeface="Calibri" panose="020F0502020204030204" pitchFamily="34" charset="0"/>
                <a:cs typeface="Georgia" panose="02040502050405020303" pitchFamily="18" charset="0"/>
                <a:sym typeface="+mn-ea"/>
              </a:rPr>
              <a:t> от экссудативного плеврита </a:t>
            </a:r>
            <a:endParaRPr lang="ru-RU" sz="2400" b="1" cap="small" dirty="0">
              <a:solidFill>
                <a:schemeClr val="tx1"/>
              </a:solidFill>
              <a:effectLst/>
              <a:uFillTx/>
              <a:latin typeface="Georgia" panose="02040502050405020303" pitchFamily="18" charset="0"/>
              <a:ea typeface="Calibri" panose="020F0502020204030204" pitchFamily="34" charset="0"/>
              <a:cs typeface="Georgia" panose="02040502050405020303" pitchFamily="18" charset="0"/>
              <a:sym typeface="+mn-ea"/>
            </a:endParaRPr>
          </a:p>
          <a:p>
            <a:pPr algn="ctr">
              <a:lnSpc>
                <a:spcPct val="130000"/>
              </a:lnSpc>
            </a:pPr>
            <a:r>
              <a:rPr lang="ru-RU" b="1" cap="small" dirty="0">
                <a:solidFill>
                  <a:schemeClr val="tx1"/>
                </a:solidFill>
                <a:effectLst/>
                <a:uFillTx/>
                <a:latin typeface="Georgia" panose="02040502050405020303" pitchFamily="18" charset="0"/>
                <a:ea typeface="Calibri" panose="020F0502020204030204" pitchFamily="34" charset="0"/>
                <a:cs typeface="Georgia" panose="02040502050405020303" pitchFamily="18" charset="0"/>
                <a:sym typeface="+mn-ea"/>
              </a:rPr>
              <a:t>уменьшением объема </a:t>
            </a:r>
            <a:r>
              <a:rPr lang="ru-RU" b="1" cap="small" dirty="0" err="1">
                <a:solidFill>
                  <a:schemeClr val="tx1"/>
                </a:solidFill>
                <a:effectLst/>
                <a:uFillTx/>
                <a:latin typeface="Georgia" panose="02040502050405020303" pitchFamily="18" charset="0"/>
                <a:ea typeface="Calibri" panose="020F0502020204030204" pitchFamily="34" charset="0"/>
                <a:cs typeface="Georgia" panose="02040502050405020303" pitchFamily="18" charset="0"/>
                <a:sym typeface="+mn-ea"/>
              </a:rPr>
              <a:t>гемиторакса</a:t>
            </a:r>
            <a:r>
              <a:rPr lang="ru-RU" b="1" cap="small" dirty="0">
                <a:solidFill>
                  <a:schemeClr val="tx1"/>
                </a:solidFill>
                <a:effectLst/>
                <a:uFillTx/>
                <a:latin typeface="Georgia" panose="02040502050405020303" pitchFamily="18" charset="0"/>
                <a:ea typeface="Calibri" panose="020F0502020204030204" pitchFamily="34" charset="0"/>
                <a:cs typeface="Georgia" panose="02040502050405020303" pitchFamily="18" charset="0"/>
                <a:sym typeface="+mn-ea"/>
              </a:rPr>
              <a:t> и смещением тени средостения в сторону поражения, наличием тяжей в прилегающей легочной ткани</a:t>
            </a:r>
            <a:endParaRPr lang="ru-RU" altLang="en-US" b="1" cap="small" dirty="0">
              <a:solidFill>
                <a:schemeClr val="tx1"/>
              </a:solidFill>
              <a:effectLst/>
              <a:uFillTx/>
              <a:latin typeface="Georgia" panose="02040502050405020303" pitchFamily="18" charset="0"/>
              <a:ea typeface="Calibri" panose="020F0502020204030204" pitchFamily="34" charset="0"/>
              <a:cs typeface="Georgia" panose="02040502050405020303" pitchFamily="18" charset="0"/>
              <a:sym typeface="+mn-ea"/>
            </a:endParaRPr>
          </a:p>
        </p:txBody>
      </p:sp>
      <p:pic>
        <p:nvPicPr>
          <p:cNvPr id="9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472" y="4407843"/>
            <a:ext cx="3127450" cy="2143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0078" y="2385867"/>
            <a:ext cx="3025775" cy="3653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 descr="D:\Статьи, тезисы, доклады\Лекции для цикла\RAZIN_D_A1_.bmp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5" t="6321" r="4036"/>
          <a:stretch>
            <a:fillRect/>
          </a:stretch>
        </p:blipFill>
        <p:spPr bwMode="auto">
          <a:xfrm>
            <a:off x="3498290" y="2355707"/>
            <a:ext cx="3495254" cy="368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757805" y="8255"/>
            <a:ext cx="9434195" cy="1508125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prstClr val="black"/>
                </a:solidFill>
                <a:latin typeface="Constantia" panose="02030602050306030303"/>
              </a:rPr>
              <a:t>ЦЕЛИ </a:t>
            </a:r>
            <a:endParaRPr lang="ru-RU" sz="2400" b="1" dirty="0">
              <a:solidFill>
                <a:prstClr val="black"/>
              </a:solidFill>
              <a:latin typeface="Constantia" panose="02030602050306030303"/>
            </a:endParaRPr>
          </a:p>
          <a:p>
            <a:pPr algn="ctr"/>
            <a:r>
              <a:rPr lang="ru-RU" sz="2400" b="1" dirty="0">
                <a:solidFill>
                  <a:prstClr val="black"/>
                </a:solidFill>
                <a:latin typeface="Constantia" panose="02030602050306030303"/>
              </a:rPr>
              <a:t>    ХИРУРГИЧЕСКОГО ВМЕШАТЕЛЬСТВА</a:t>
            </a:r>
            <a:endParaRPr lang="ru-RU" sz="2400" b="1" dirty="0">
              <a:solidFill>
                <a:prstClr val="black"/>
              </a:solidFill>
              <a:latin typeface="Constantia" panose="02030602050306030303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176122" y="3581426"/>
            <a:ext cx="4033345" cy="1368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prstClr val="white"/>
                </a:solidFill>
                <a:latin typeface="Constantia" panose="02030602050306030303"/>
              </a:rPr>
              <a:t>ДИАГНОСТИКА/</a:t>
            </a:r>
            <a:endParaRPr lang="ru-RU" sz="2400" b="1" dirty="0">
              <a:solidFill>
                <a:prstClr val="white"/>
              </a:solidFill>
              <a:latin typeface="Constantia" panose="02030602050306030303"/>
            </a:endParaRPr>
          </a:p>
          <a:p>
            <a:pPr algn="ctr"/>
            <a:r>
              <a:rPr lang="ru-RU" sz="2400" b="1" cap="all" dirty="0">
                <a:solidFill>
                  <a:prstClr val="white"/>
                </a:solidFill>
                <a:latin typeface="Constantia" panose="02030602050306030303"/>
              </a:rPr>
              <a:t>ДифференциальнАЯ диагностика</a:t>
            </a:r>
            <a:endParaRPr lang="ru-RU" sz="2400" b="1" cap="all" dirty="0">
              <a:solidFill>
                <a:prstClr val="white"/>
              </a:solidFill>
              <a:latin typeface="Constantia" panose="02030602050306030303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631504" y="3581426"/>
            <a:ext cx="3384376" cy="1368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prstClr val="white"/>
                </a:solidFill>
                <a:latin typeface="Constantia" panose="02030602050306030303"/>
              </a:rPr>
              <a:t>ЛЕЧЕНИЕ</a:t>
            </a:r>
            <a:endParaRPr lang="ru-RU" sz="2800" b="1" dirty="0">
              <a:solidFill>
                <a:prstClr val="white"/>
              </a:solidFill>
              <a:latin typeface="Constantia" panose="02030602050306030303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3071664" y="1524647"/>
            <a:ext cx="1944216" cy="195486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7680178" y="1516313"/>
            <a:ext cx="1440159" cy="196319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Выгнутая вниз стрелка 2"/>
          <p:cNvSpPr/>
          <p:nvPr/>
        </p:nvSpPr>
        <p:spPr>
          <a:xfrm>
            <a:off x="3927793" y="5141347"/>
            <a:ext cx="4404463" cy="1408469"/>
          </a:xfrm>
          <a:prstGeom prst="curvedUpArrow">
            <a:avLst>
              <a:gd name="adj1" fmla="val 24517"/>
              <a:gd name="adj2" fmla="val 50000"/>
              <a:gd name="adj3" fmla="val 4661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  <a:latin typeface="Constantia" panose="02030602050306030303"/>
            </a:endParaRPr>
          </a:p>
        </p:txBody>
      </p:sp>
      <p:sp>
        <p:nvSpPr>
          <p:cNvPr id="13" name="Выгнутая вниз стрелка 12"/>
          <p:cNvSpPr/>
          <p:nvPr/>
        </p:nvSpPr>
        <p:spPr>
          <a:xfrm rot="10800000">
            <a:off x="3791744" y="2071038"/>
            <a:ext cx="4289247" cy="1408468"/>
          </a:xfrm>
          <a:prstGeom prst="curvedUpArrow">
            <a:avLst>
              <a:gd name="adj1" fmla="val 24517"/>
              <a:gd name="adj2" fmla="val 50000"/>
              <a:gd name="adj3" fmla="val 3920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  <a:latin typeface="Constantia" panose="02030602050306030303"/>
            </a:endParaRPr>
          </a:p>
        </p:txBody>
      </p:sp>
      <p:pic>
        <p:nvPicPr>
          <p:cNvPr id="2" name="Рисунок 10" descr="Изображение выглядит как человек, сидит, мужчина, комната&#10;&#10;Автоматически созданное описание"/>
          <p:cNvPicPr>
            <a:picLocks noGrp="1" noChangeAspect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9" r="-3" b="14248"/>
          <a:stretch>
            <a:fillRect/>
          </a:stretch>
        </p:blipFill>
        <p:spPr>
          <a:xfrm>
            <a:off x="0" y="8255"/>
            <a:ext cx="3375025" cy="1508125"/>
          </a:xfrm>
          <a:custGeom>
            <a:avLst/>
            <a:gdLst>
              <a:gd name="connsiteX0" fmla="*/ 0 w 5920618"/>
              <a:gd name="connsiteY0" fmla="*/ 0 h 2130951"/>
              <a:gd name="connsiteX1" fmla="*/ 5920618 w 5920618"/>
              <a:gd name="connsiteY1" fmla="*/ 0 h 2130951"/>
              <a:gd name="connsiteX2" fmla="*/ 4933709 w 5920618"/>
              <a:gd name="connsiteY2" fmla="*/ 2130951 h 2130951"/>
              <a:gd name="connsiteX3" fmla="*/ 0 w 5920618"/>
              <a:gd name="connsiteY3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0618" h="2130951">
                <a:moveTo>
                  <a:pt x="0" y="0"/>
                </a:moveTo>
                <a:lnTo>
                  <a:pt x="5920618" y="0"/>
                </a:lnTo>
                <a:lnTo>
                  <a:pt x="4933709" y="2130951"/>
                </a:lnTo>
                <a:lnTo>
                  <a:pt x="0" y="2130951"/>
                </a:lnTo>
                <a:close/>
              </a:path>
            </a:pathLst>
          </a:cu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76549" cy="1447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76549" y="1"/>
            <a:ext cx="10415451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ru-RU" sz="3600" b="1" cap="all" dirty="0">
                <a:solidFill>
                  <a:schemeClr val="bg1"/>
                </a:solidFill>
                <a:effectLst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УЗИ</a:t>
            </a:r>
            <a:r>
              <a:rPr lang="en-US" sz="3200" b="1" cap="all" dirty="0">
                <a:solidFill>
                  <a:schemeClr val="bg1"/>
                </a:solidFill>
                <a:effectLst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3200" b="1" cap="all" dirty="0">
                <a:solidFill>
                  <a:schemeClr val="bg1"/>
                </a:solidFill>
                <a:effectLst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плевральной </a:t>
            </a:r>
            <a:r>
              <a:rPr lang="en-US" sz="3200" b="1" cap="all" dirty="0">
                <a:solidFill>
                  <a:schemeClr val="bg1"/>
                </a:solidFill>
                <a:effectLst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3200" b="1" cap="all" dirty="0">
                <a:solidFill>
                  <a:schemeClr val="bg1"/>
                </a:solidFill>
                <a:effectLst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полости </a:t>
            </a:r>
            <a:endParaRPr lang="ru-RU" altLang="en-US" sz="3200" b="1" cap="all" dirty="0">
              <a:solidFill>
                <a:schemeClr val="bg1"/>
              </a:solidFill>
              <a:effectLst/>
              <a:uFillTx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1896" y="2504335"/>
            <a:ext cx="11032177" cy="2472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ru-RU" sz="2000" b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ПРОВОДИТСЯ С </a:t>
            </a:r>
            <a:r>
              <a:rPr lang="ru-RU" sz="2000" b="1" dirty="0">
                <a:effectLst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ЦЕЛЬЮ ОЦЕНКИ РАСПРОСТРАНЕННОСТИ, ХАРАКТЕРА ПОРАЖЕНИЯ ПЛЕВРЫ (СВОБОДНАЯ ИЛИ ОСУМКОВАННАЯ ЖИДКОСТЬ, ЛОКАЛЬНОЕ УТОЛЩЕНИЕ ПЛЕВРЫ)  И  УСТАНОВЛЕНИЯ ОПТИМАЛЬНОЙ ТОЧКИ ДЛЯ  ПРОВЕДЕНИЯ ПЛЕВРАЛЬНОЙ ПУНКЦИИ  </a:t>
            </a:r>
            <a:endParaRPr lang="ru-RU" sz="2000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2078182" y="0"/>
            <a:ext cx="10113817" cy="147847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60000"/>
              </a:lnSpc>
            </a:pPr>
            <a:r>
              <a:rPr lang="en-US" sz="2000" b="1" cap="all" dirty="0">
                <a:solidFill>
                  <a:srgbClr val="FFFF00"/>
                </a:solidFill>
                <a:effectLst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  </a:t>
            </a:r>
            <a:r>
              <a:rPr lang="ru-RU" sz="2000" b="1" cap="all" dirty="0">
                <a:solidFill>
                  <a:srgbClr val="FFFF00"/>
                </a:solidFill>
                <a:effectLst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В случае получения экссудата из плевральной полости</a:t>
            </a:r>
            <a:endParaRPr lang="en-US" sz="2000" b="1" cap="all" dirty="0">
              <a:solidFill>
                <a:srgbClr val="FFFF00"/>
              </a:solidFill>
              <a:effectLst/>
              <a:uFillTx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  <a:sym typeface="+mn-ea"/>
            </a:endParaRPr>
          </a:p>
          <a:p>
            <a:pPr algn="ctr">
              <a:lnSpc>
                <a:spcPct val="160000"/>
              </a:lnSpc>
            </a:pPr>
            <a:r>
              <a:rPr lang="ru-RU" sz="2000" b="1" cap="all" dirty="0">
                <a:solidFill>
                  <a:srgbClr val="FFFF00"/>
                </a:solidFill>
                <a:effectLst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cap="all" dirty="0">
                <a:solidFill>
                  <a:srgbClr val="FFFF00"/>
                </a:solidFill>
                <a:effectLst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ru-RU" sz="2000" b="1" cap="all" dirty="0">
                <a:solidFill>
                  <a:srgbClr val="FFFF00"/>
                </a:solidFill>
                <a:effectLst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необходимо его цитологическое и микробиологическое исследование</a:t>
            </a:r>
            <a:endParaRPr lang="ru-RU" altLang="en-US" sz="2000" b="1" cap="all" dirty="0">
              <a:solidFill>
                <a:srgbClr val="FFFF00"/>
              </a:solidFill>
              <a:effectLst/>
              <a:uFillTx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Рисунок 4" descr="Изображение выглядит как еда, кофе&#10;&#10;Автоматически созданное описание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181" y="5179731"/>
            <a:ext cx="1557253" cy="93493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984434" y="5189256"/>
            <a:ext cx="7875320" cy="9148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ПРОВЕДЕНИИ МИКРОБИОЛОГИЧЕСКОГО ИССЛЕДОВАНИЯ 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МБТ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ЭКССУДАТЕ ОБНАРУЖИВАЮТ РЕДКО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(&lt; 5%)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4" descr="Изображение выглядит как стол, компьютер&#10;&#10;Автоматически созданное описание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7" r="-2" b="30351"/>
          <a:stretch>
            <a:fillRect/>
          </a:stretch>
        </p:blipFill>
        <p:spPr>
          <a:xfrm>
            <a:off x="0" y="0"/>
            <a:ext cx="2778826" cy="1478477"/>
          </a:xfrm>
          <a:custGeom>
            <a:avLst/>
            <a:gdLst>
              <a:gd name="connsiteX0" fmla="*/ 0 w 5920618"/>
              <a:gd name="connsiteY0" fmla="*/ 0 h 2130951"/>
              <a:gd name="connsiteX1" fmla="*/ 5920618 w 5920618"/>
              <a:gd name="connsiteY1" fmla="*/ 0 h 2130951"/>
              <a:gd name="connsiteX2" fmla="*/ 4933709 w 5920618"/>
              <a:gd name="connsiteY2" fmla="*/ 2130951 h 2130951"/>
              <a:gd name="connsiteX3" fmla="*/ 0 w 5920618"/>
              <a:gd name="connsiteY3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0618" h="2130951">
                <a:moveTo>
                  <a:pt x="0" y="0"/>
                </a:moveTo>
                <a:lnTo>
                  <a:pt x="5920618" y="0"/>
                </a:lnTo>
                <a:lnTo>
                  <a:pt x="4933709" y="2130951"/>
                </a:lnTo>
                <a:lnTo>
                  <a:pt x="0" y="2130951"/>
                </a:lnTo>
                <a:close/>
              </a:path>
            </a:pathLst>
          </a:custGeom>
        </p:spPr>
      </p:pic>
      <p:sp>
        <p:nvSpPr>
          <p:cNvPr id="3" name="Текстовое поле 2"/>
          <p:cNvSpPr txBox="1"/>
          <p:nvPr/>
        </p:nvSpPr>
        <p:spPr>
          <a:xfrm>
            <a:off x="71755" y="3710305"/>
            <a:ext cx="578993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sz="20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Garamond" panose="02020404030301010803" pitchFamily="18" charset="0"/>
                <a:sym typeface="+mn-ea"/>
              </a:rPr>
              <a:t>ПРЕОБЛАДАЮТ ЛИМФОЦИТЫ</a:t>
            </a:r>
            <a:r>
              <a:rPr lang="ru-RU" sz="2000" b="1" dirty="0">
                <a:latin typeface="Garamond" panose="02020404030301010803" pitchFamily="18" charset="0"/>
                <a:ea typeface="Calibri" panose="020F0502020204030204" pitchFamily="34" charset="0"/>
                <a:cs typeface="Garamond" panose="02020404030301010803" pitchFamily="18" charset="0"/>
                <a:sym typeface="+mn-ea"/>
              </a:rPr>
              <a:t>  90-100%</a:t>
            </a:r>
            <a:r>
              <a:rPr lang="ru-RU" sz="20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Garamond" panose="02020404030301010803" pitchFamily="18" charset="0"/>
                <a:sym typeface="+mn-ea"/>
              </a:rPr>
              <a:t> </a:t>
            </a:r>
            <a:endParaRPr lang="ru-RU" altLang="en-US" sz="2000">
              <a:latin typeface="Garamond" panose="02020404030301010803" pitchFamily="18" charset="0"/>
              <a:cs typeface="Garamond" panose="02020404030301010803" pitchFamily="18" charset="0"/>
            </a:endParaRPr>
          </a:p>
        </p:txBody>
      </p:sp>
      <p:sp>
        <p:nvSpPr>
          <p:cNvPr id="6" name="TextBox 16"/>
          <p:cNvSpPr txBox="1"/>
          <p:nvPr/>
        </p:nvSpPr>
        <p:spPr>
          <a:xfrm>
            <a:off x="7219224" y="3710180"/>
            <a:ext cx="4271160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НЕЙТРОФИЛЫ </a:t>
            </a:r>
            <a:r>
              <a:rPr lang="en-US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&gt; 20 %</a:t>
            </a:r>
            <a:endParaRPr lang="en-US" sz="2000" b="1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294005" y="2005330"/>
            <a:ext cx="5346065" cy="1539875"/>
          </a:xfrm>
          <a:prstGeom prst="downArrowCallout">
            <a:avLst/>
          </a:prstGeom>
          <a:solidFill>
            <a:srgbClr val="FFFD0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СЕРОЗНЫЙ ЭКССУДАТ </a:t>
            </a:r>
            <a:r>
              <a:rPr lang="ru-RU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–</a:t>
            </a:r>
            <a:endParaRPr lang="ru-RU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Garamond" panose="02020404030301010803" pitchFamily="18" charset="0"/>
                <a:sym typeface="+mn-ea"/>
              </a:rPr>
              <a:t>прозрачный желтый или слегка мутный</a:t>
            </a:r>
            <a:endParaRPr lang="ru-RU" altLang="en-US"/>
          </a:p>
        </p:txBody>
      </p:sp>
      <p:sp>
        <p:nvSpPr>
          <p:cNvPr id="8" name="Выноска со стрелкой вниз 7"/>
          <p:cNvSpPr/>
          <p:nvPr/>
        </p:nvSpPr>
        <p:spPr>
          <a:xfrm>
            <a:off x="6292850" y="1995805"/>
            <a:ext cx="5667375" cy="1549400"/>
          </a:xfrm>
          <a:prstGeom prst="down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FF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ГНОЙ</a:t>
            </a:r>
            <a:r>
              <a:rPr lang="ru-RU" b="1" dirty="0">
                <a:solidFill>
                  <a:srgbClr val="FFFF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НЫЙ ЭКССУДАТ – </a:t>
            </a:r>
            <a:endParaRPr lang="ru-RU" b="1" dirty="0">
              <a:solidFill>
                <a:srgbClr val="FFFF00"/>
              </a:solidFill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FFFF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мутный жидкий или вязкий, белого или серого цвета </a:t>
            </a:r>
            <a:endParaRPr lang="ru-RU" altLang="en-US" b="1" dirty="0">
              <a:solidFill>
                <a:srgbClr val="FFFF00"/>
              </a:solidFill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26106" y="2109793"/>
            <a:ext cx="9448799" cy="2310056"/>
          </a:xfrm>
          <a:prstGeom prst="rect">
            <a:avLst/>
          </a:prstGeom>
          <a:noFill/>
          <a:ln w="38100">
            <a:solidFill>
              <a:srgbClr val="E41908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ДИАГНОСТИЧЕСКИЙ МАТЕРИАЛ, ПОЛУЧЕННЫЙ ПРИ ТОРАКОСКОПИИ, ПОДЛЕЖИТ ОБЯЗАТЕЛЬНОМУ ЦИТОЛОГИЧЕСКОМУ, ГИСТОЛОГИЧЕСКОМУ И МИКРОБИОЛОГИЧЕСКОМУ ИССЛЕДОВАНИЯМ </a:t>
            </a:r>
            <a:endParaRPr lang="ru-RU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ru-RU" sz="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ГИСТОЛОГИЧЕСКОМ ИССЛЕДОВАНИИ МАТЕРИАЛА БИОПТАТА ПЛЕВРЫ В РЯДЕ СЛУЧАЕВ ОБНАРУЖИВАЮТ ТУБЕРКУЛЕЗНЫЕ ГРАНУЛЕМЫ </a:t>
            </a:r>
            <a:endParaRPr lang="ru-RU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26105" y="4789136"/>
            <a:ext cx="9448799" cy="1709892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 ПЛЕВРАЛЬНОЙ ПУНКЦИИ ИЛИ ТОРАКОСКОПИИ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НЕОБХОДИМО ПРОВЕСТИ КОНТРОЛЬНОЕ РЕНТГЕНОЛОГИЧЕСКОЕ ИССЛЕДОВАНИЕ, ТАК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ПОСЛЕ РАСПРАВЛЕНИЯ ПОДЖАТОГО ЭКССУДАТОМ ЛЕГКОГО, ВОЗМОЖНО ВЫЯВИТЬ ИЗМЕНЕНИЯ В ЛЕГОЧНОЙ ТКАНИ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726055" y="0"/>
            <a:ext cx="9465945" cy="1856105"/>
          </a:xfrm>
          <a:prstGeom prst="rect">
            <a:avLst/>
          </a:prstGeom>
          <a:solidFill>
            <a:srgbClr val="1BB8C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ТОРАКОСКОПИЯ С БИОПСИЕЙ ПЛЕВРЫ </a:t>
            </a:r>
            <a:endParaRPr lang="ru-RU" sz="2400" b="1" dirty="0">
              <a:solidFill>
                <a:schemeClr val="tx1"/>
              </a:solidFill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chemeClr val="tx1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ПРОВОДИТСЯ </a:t>
            </a:r>
            <a:r>
              <a:rPr lang="ru-RU" sz="2000" b="1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 СЛУЧАЯХ,</a:t>
            </a:r>
            <a:endParaRPr lang="ru-RU" sz="2000" b="1" dirty="0">
              <a:solidFill>
                <a:schemeClr val="tx1"/>
              </a:solidFill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КОГДА ДРУГИЕ МЕНЕЕ ИНВАЗИВНЫЕ ИССЛЕДОВАНИЯ </a:t>
            </a:r>
            <a:endParaRPr lang="ru-RU" sz="2000" b="1" dirty="0">
              <a:solidFill>
                <a:schemeClr val="tx1"/>
              </a:solidFill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НЕ ПОЗВОЛЯЮТ УСТАНОВИТЬ ДИАГНОЗ</a:t>
            </a:r>
            <a:endParaRPr lang="ru-RU" sz="2000" b="1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pic>
        <p:nvPicPr>
          <p:cNvPr id="9" name="Рисунок 10" descr="Изображение выглядит как человек, сидит, мужчина, комната&#10;&#10;Автоматически созданное описание"/>
          <p:cNvPicPr>
            <a:picLocks noGrp="1" noChangeAspect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9" r="-3" b="14248"/>
          <a:stretch>
            <a:fillRect/>
          </a:stretch>
        </p:blipFill>
        <p:spPr>
          <a:xfrm>
            <a:off x="0" y="8255"/>
            <a:ext cx="4015740" cy="1847850"/>
          </a:xfrm>
          <a:custGeom>
            <a:avLst/>
            <a:gdLst>
              <a:gd name="connsiteX0" fmla="*/ 0 w 5920618"/>
              <a:gd name="connsiteY0" fmla="*/ 0 h 2130951"/>
              <a:gd name="connsiteX1" fmla="*/ 5920618 w 5920618"/>
              <a:gd name="connsiteY1" fmla="*/ 0 h 2130951"/>
              <a:gd name="connsiteX2" fmla="*/ 4933709 w 5920618"/>
              <a:gd name="connsiteY2" fmla="*/ 2130951 h 2130951"/>
              <a:gd name="connsiteX3" fmla="*/ 0 w 5920618"/>
              <a:gd name="connsiteY3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0618" h="2130951">
                <a:moveTo>
                  <a:pt x="0" y="0"/>
                </a:moveTo>
                <a:lnTo>
                  <a:pt x="5920618" y="0"/>
                </a:lnTo>
                <a:lnTo>
                  <a:pt x="4933709" y="2130951"/>
                </a:lnTo>
                <a:lnTo>
                  <a:pt x="0" y="2130951"/>
                </a:lnTo>
                <a:close/>
              </a:path>
            </a:pathLst>
          </a:custGeom>
        </p:spPr>
      </p:pic>
      <p:pic>
        <p:nvPicPr>
          <p:cNvPr id="10" name="Рисунок 9" descr="Изображение выглядит как еда, кофе&#10;&#10;Автоматически созданное описание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" y="2586014"/>
            <a:ext cx="2294082" cy="1359165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95" y="4819341"/>
            <a:ext cx="2175245" cy="1649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" cstate="print">
            <a:grayscl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13214" y="749495"/>
            <a:ext cx="2088232" cy="252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06448" y="103311"/>
            <a:ext cx="4536504" cy="57606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b="1" kern="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kern="0" dirty="0">
                <a:solidFill>
                  <a:prstClr val="black"/>
                </a:solidFill>
                <a:latin typeface="Calibri" panose="020F0502020204030204" pitchFamily="34" charset="0"/>
              </a:rPr>
              <a:t>ЭКССУДАТИВНЫЙ  ПЛЕВРИТ</a:t>
            </a:r>
            <a:br>
              <a:rPr lang="ru-RU" sz="2400" b="1" kern="0" dirty="0">
                <a:solidFill>
                  <a:prstClr val="black"/>
                </a:solidFill>
                <a:latin typeface="Calibri" panose="020F0502020204030204" pitchFamily="34" charset="0"/>
              </a:rPr>
            </a:br>
            <a:endParaRPr lang="ru-RU" sz="2400" b="1" kern="0" dirty="0">
              <a:solidFill>
                <a:srgbClr val="04617B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tretch>
            <a:fillRect/>
          </a:stretch>
        </p:blipFill>
        <p:spPr>
          <a:xfrm flipH="1">
            <a:off x="2438191" y="764704"/>
            <a:ext cx="2404761" cy="252157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983135" y="151179"/>
            <a:ext cx="7208865" cy="6800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cap="all" dirty="0">
                <a:solidFill>
                  <a:prstClr val="black"/>
                </a:solidFill>
                <a:latin typeface="Constantia" panose="02030602050306030303"/>
              </a:rPr>
              <a:t>Ребенок, </a:t>
            </a:r>
            <a:r>
              <a:rPr lang="ru-RU" sz="1600" b="1" cap="al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600" b="1" cap="all" dirty="0">
                <a:solidFill>
                  <a:prstClr val="black"/>
                </a:solidFill>
                <a:latin typeface="Constantia" panose="02030602050306030303"/>
              </a:rPr>
              <a:t> ГОДА. не вакцинирован БЦЖ. </a:t>
            </a:r>
            <a:endParaRPr lang="ru-RU" sz="1600" b="1" cap="all" dirty="0">
              <a:solidFill>
                <a:prstClr val="black"/>
              </a:solidFill>
              <a:latin typeface="Constantia" panose="02030602050306030303"/>
            </a:endParaRPr>
          </a:p>
          <a:p>
            <a:r>
              <a:rPr lang="ru-RU" sz="1600" b="1" cap="all" dirty="0">
                <a:solidFill>
                  <a:prstClr val="black"/>
                </a:solidFill>
                <a:latin typeface="Constantia" panose="02030602050306030303"/>
              </a:rPr>
              <a:t>Контакт с больным туберкулезом не установлен.</a:t>
            </a:r>
            <a:endParaRPr lang="ru-RU" sz="1600" b="1" cap="all" dirty="0">
              <a:solidFill>
                <a:prstClr val="black"/>
              </a:solidFill>
              <a:latin typeface="Constantia" panose="02030602050306030303"/>
            </a:endParaRPr>
          </a:p>
          <a:p>
            <a:endParaRPr lang="ru-RU" sz="800" b="1" cap="all" dirty="0">
              <a:solidFill>
                <a:prstClr val="black"/>
              </a:solidFill>
              <a:latin typeface="Constantia" panose="02030602050306030303"/>
            </a:endParaRPr>
          </a:p>
          <a:p>
            <a:r>
              <a:rPr lang="ru-RU" sz="1600" b="1" cap="al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600" b="1" cap="all" dirty="0">
                <a:solidFill>
                  <a:prstClr val="black"/>
                </a:solidFill>
                <a:latin typeface="Constantia" panose="02030602050306030303"/>
              </a:rPr>
              <a:t> дней на лечении в инфекционном стационаре по поводу лихорадки неясного генеза.  </a:t>
            </a:r>
            <a:endParaRPr lang="ru-RU" sz="1600" b="1" cap="all" dirty="0">
              <a:solidFill>
                <a:prstClr val="black"/>
              </a:solidFill>
              <a:latin typeface="Constantia" panose="02030602050306030303"/>
            </a:endParaRPr>
          </a:p>
          <a:p>
            <a:r>
              <a:rPr lang="ru-RU" sz="1600" b="1" cap="all" dirty="0">
                <a:solidFill>
                  <a:prstClr val="black"/>
                </a:solidFill>
                <a:latin typeface="Constantia" panose="02030602050306030303"/>
              </a:rPr>
              <a:t>На </a:t>
            </a:r>
            <a:r>
              <a:rPr lang="en-US" sz="1600" b="1" cap="all" dirty="0">
                <a:solidFill>
                  <a:prstClr val="black"/>
                </a:solidFill>
                <a:latin typeface="Constantia" panose="02030602050306030303"/>
              </a:rPr>
              <a:t> </a:t>
            </a:r>
            <a:r>
              <a:rPr lang="ru-RU" altLang="en-US" sz="1600" b="1" cap="all" dirty="0">
                <a:solidFill>
                  <a:prstClr val="black"/>
                </a:solidFill>
                <a:latin typeface="Constantia" panose="02030602050306030303"/>
              </a:rPr>
              <a:t>обзорной рентгенограмме ОГК</a:t>
            </a:r>
            <a:endParaRPr lang="ru-RU" altLang="en-US" sz="1600" b="1" cap="all" dirty="0">
              <a:solidFill>
                <a:prstClr val="black"/>
              </a:solidFill>
              <a:latin typeface="Constantia" panose="02030602050306030303"/>
            </a:endParaRPr>
          </a:p>
          <a:p>
            <a:r>
              <a:rPr lang="ru-RU" sz="1600" b="1" cap="all" dirty="0">
                <a:solidFill>
                  <a:prstClr val="black"/>
                </a:solidFill>
                <a:latin typeface="Constantia" panose="02030602050306030303"/>
              </a:rPr>
              <a:t>заподозрено увеличение </a:t>
            </a:r>
            <a:r>
              <a:rPr lang="ru-RU" b="1" cap="all" dirty="0">
                <a:solidFill>
                  <a:prstClr val="black"/>
                </a:solidFill>
                <a:latin typeface="Constantia" panose="02030602050306030303"/>
              </a:rPr>
              <a:t>ВГЛУ;</a:t>
            </a:r>
            <a:endParaRPr lang="ru-RU" b="1" cap="all" dirty="0">
              <a:solidFill>
                <a:prstClr val="black"/>
              </a:solidFill>
              <a:latin typeface="Constantia" panose="02030602050306030303"/>
            </a:endParaRPr>
          </a:p>
          <a:p>
            <a:r>
              <a:rPr lang="ru-RU" sz="1600" b="1" cap="all" dirty="0" err="1">
                <a:solidFill>
                  <a:prstClr val="black"/>
                </a:solidFill>
                <a:latin typeface="Constantia" panose="02030602050306030303"/>
              </a:rPr>
              <a:t>ПрОБУ</a:t>
            </a:r>
            <a:r>
              <a:rPr lang="ru-RU" sz="1600" b="1" cap="all" dirty="0">
                <a:solidFill>
                  <a:prstClr val="black"/>
                </a:solidFill>
                <a:latin typeface="Constantia" panose="02030602050306030303"/>
              </a:rPr>
              <a:t> </a:t>
            </a:r>
            <a:r>
              <a:rPr lang="ru-RU" b="1" cap="all" dirty="0">
                <a:solidFill>
                  <a:prstClr val="black"/>
                </a:solidFill>
                <a:latin typeface="Constantia" panose="02030602050306030303"/>
              </a:rPr>
              <a:t>Манту</a:t>
            </a:r>
            <a:r>
              <a:rPr lang="ru-RU" sz="1600" b="1" cap="all" dirty="0">
                <a:solidFill>
                  <a:prstClr val="black"/>
                </a:solidFill>
                <a:latin typeface="Constantia" panose="02030602050306030303"/>
              </a:rPr>
              <a:t> не проводили, </a:t>
            </a:r>
            <a:endParaRPr lang="ru-RU" sz="1600" b="1" cap="all" dirty="0">
              <a:solidFill>
                <a:prstClr val="black"/>
              </a:solidFill>
              <a:latin typeface="Constantia" panose="02030602050306030303"/>
            </a:endParaRPr>
          </a:p>
          <a:p>
            <a:endParaRPr lang="ru-RU" sz="1600" b="1" cap="all" dirty="0">
              <a:solidFill>
                <a:prstClr val="black"/>
              </a:solidFill>
              <a:latin typeface="Constantia" panose="02030602050306030303"/>
            </a:endParaRPr>
          </a:p>
          <a:p>
            <a:r>
              <a:rPr lang="ru-RU" sz="1600" b="1" cap="all" dirty="0">
                <a:solidFill>
                  <a:srgbClr val="FF0000"/>
                </a:solidFill>
                <a:latin typeface="Constantia" panose="02030602050306030303"/>
              </a:rPr>
              <a:t>РЕАКЦИЯ НА ПРОБУ С </a:t>
            </a:r>
            <a:r>
              <a:rPr lang="ru-RU" sz="1600" b="1" cap="all" dirty="0" err="1">
                <a:solidFill>
                  <a:srgbClr val="FF0000"/>
                </a:solidFill>
                <a:latin typeface="Constantia" panose="02030602050306030303"/>
              </a:rPr>
              <a:t>атр</a:t>
            </a:r>
            <a:r>
              <a:rPr lang="ru-RU" sz="1600" b="1" cap="all" dirty="0">
                <a:solidFill>
                  <a:srgbClr val="FF0000"/>
                </a:solidFill>
                <a:latin typeface="Constantia" panose="02030602050306030303"/>
              </a:rPr>
              <a:t>  – папула с некрозом,</a:t>
            </a:r>
            <a:r>
              <a:rPr lang="ru-RU" sz="1600" b="1" cap="all" dirty="0">
                <a:solidFill>
                  <a:prstClr val="black"/>
                </a:solidFill>
                <a:latin typeface="Constantia" panose="02030602050306030303"/>
              </a:rPr>
              <a:t> </a:t>
            </a:r>
            <a:endParaRPr lang="ru-RU" sz="1600" b="1" cap="all" dirty="0">
              <a:solidFill>
                <a:prstClr val="black"/>
              </a:solidFill>
              <a:latin typeface="Constantia" panose="02030602050306030303"/>
            </a:endParaRPr>
          </a:p>
          <a:p>
            <a:endParaRPr lang="ru-RU" sz="1600" b="1" cap="all" dirty="0">
              <a:solidFill>
                <a:prstClr val="black"/>
              </a:solidFill>
              <a:latin typeface="Constantia" panose="02030602050306030303"/>
            </a:endParaRPr>
          </a:p>
          <a:p>
            <a:r>
              <a:rPr lang="ru-RU" sz="1600" b="1" cap="all" dirty="0">
                <a:solidFill>
                  <a:prstClr val="black"/>
                </a:solidFill>
                <a:latin typeface="Constantia" panose="02030602050306030303"/>
              </a:rPr>
              <a:t>т </a:t>
            </a:r>
            <a:r>
              <a:rPr lang="ru-RU" sz="1600" b="1" cap="al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r>
              <a:rPr lang="ru-RU" sz="1600" b="1" cap="all" dirty="0">
                <a:solidFill>
                  <a:prstClr val="black"/>
                </a:solidFill>
                <a:latin typeface="Constantia" panose="02030602050306030303"/>
              </a:rPr>
              <a:t>°С, далее сохранялся субфебрилитет.</a:t>
            </a:r>
            <a:endParaRPr lang="ru-RU" sz="1600" b="1" cap="all" dirty="0">
              <a:solidFill>
                <a:prstClr val="black"/>
              </a:solidFill>
              <a:latin typeface="Constantia" panose="02030602050306030303"/>
            </a:endParaRPr>
          </a:p>
          <a:p>
            <a:r>
              <a:rPr lang="ru-RU" sz="1600" b="1" cap="all" dirty="0">
                <a:solidFill>
                  <a:prstClr val="black"/>
                </a:solidFill>
                <a:latin typeface="Constantia" panose="02030602050306030303"/>
              </a:rPr>
              <a:t>На </a:t>
            </a:r>
            <a:r>
              <a:rPr lang="en-US" sz="1600" b="1" cap="all" dirty="0">
                <a:solidFill>
                  <a:prstClr val="black"/>
                </a:solidFill>
                <a:latin typeface="Constantia" panose="02030602050306030303"/>
              </a:rPr>
              <a:t> </a:t>
            </a:r>
            <a:r>
              <a:rPr lang="ru-RU" sz="1600" b="1" cap="all" dirty="0">
                <a:solidFill>
                  <a:prstClr val="black"/>
                </a:solidFill>
                <a:latin typeface="Constantia" panose="02030602050306030303"/>
              </a:rPr>
              <a:t>обзорной </a:t>
            </a:r>
            <a:r>
              <a:rPr lang="en-US" sz="1600" b="1" cap="all" dirty="0">
                <a:solidFill>
                  <a:prstClr val="black"/>
                </a:solidFill>
                <a:latin typeface="Constantia" panose="02030602050306030303"/>
              </a:rPr>
              <a:t>R</a:t>
            </a:r>
            <a:r>
              <a:rPr lang="ru-RU" sz="1600" b="1" cap="all" dirty="0">
                <a:solidFill>
                  <a:prstClr val="black"/>
                </a:solidFill>
                <a:latin typeface="Constantia" panose="02030602050306030303"/>
              </a:rPr>
              <a:t> –грамме: равномерное субтотальное затемнение левого </a:t>
            </a:r>
            <a:r>
              <a:rPr lang="ru-RU" sz="1600" b="1" cap="all" dirty="0" err="1">
                <a:solidFill>
                  <a:prstClr val="black"/>
                </a:solidFill>
                <a:latin typeface="Constantia" panose="02030602050306030303"/>
              </a:rPr>
              <a:t>гемиторакса</a:t>
            </a:r>
            <a:r>
              <a:rPr lang="ru-RU" sz="1600" b="1" cap="all" dirty="0">
                <a:solidFill>
                  <a:prstClr val="black"/>
                </a:solidFill>
                <a:latin typeface="Constantia" panose="02030602050306030303"/>
              </a:rPr>
              <a:t> за счет выпота, легкое значительно поджато. Очаговых и инфильтративных изменений не выявляется. Органы средостения смещены вправо. Корень левого легкого не дифференцируется.</a:t>
            </a:r>
            <a:endParaRPr lang="ru-RU" sz="1600" b="1" cap="all" dirty="0">
              <a:solidFill>
                <a:prstClr val="black"/>
              </a:solidFill>
              <a:latin typeface="Constantia" panose="02030602050306030303"/>
            </a:endParaRPr>
          </a:p>
          <a:p>
            <a:endParaRPr lang="ru-RU" sz="800" b="1" cap="all" dirty="0">
              <a:solidFill>
                <a:prstClr val="black"/>
              </a:solidFill>
              <a:latin typeface="Constantia" panose="02030602050306030303"/>
            </a:endParaRPr>
          </a:p>
          <a:p>
            <a:r>
              <a:rPr lang="ru-RU" sz="1600" b="1" u="sng" cap="all" dirty="0">
                <a:solidFill>
                  <a:prstClr val="black"/>
                </a:solidFill>
                <a:latin typeface="Constantia" panose="02030602050306030303"/>
              </a:rPr>
              <a:t>При поступлении в отделение:</a:t>
            </a:r>
            <a:endParaRPr lang="en-US" sz="1600" b="1" u="sng" cap="all" dirty="0">
              <a:solidFill>
                <a:prstClr val="black"/>
              </a:solidFill>
              <a:latin typeface="Constantia" panose="02030602050306030303"/>
            </a:endParaRPr>
          </a:p>
          <a:p>
            <a:r>
              <a:rPr lang="ru-RU" sz="1600" b="1" cap="all" dirty="0">
                <a:solidFill>
                  <a:prstClr val="black"/>
                </a:solidFill>
                <a:latin typeface="Constantia" panose="02030602050306030303"/>
              </a:rPr>
              <a:t>Состояние Тяжелое за счет интоксикации, плачет, </a:t>
            </a:r>
            <a:endParaRPr lang="ru-RU" sz="1600" b="1" cap="all" dirty="0">
              <a:solidFill>
                <a:prstClr val="black"/>
              </a:solidFill>
              <a:latin typeface="Constantia" panose="02030602050306030303"/>
            </a:endParaRPr>
          </a:p>
          <a:p>
            <a:r>
              <a:rPr lang="ru-RU" sz="1600" b="1" cap="all" dirty="0" err="1">
                <a:solidFill>
                  <a:prstClr val="black"/>
                </a:solidFill>
                <a:latin typeface="Constantia" panose="02030602050306030303"/>
              </a:rPr>
              <a:t>чд</a:t>
            </a:r>
            <a:r>
              <a:rPr lang="ru-RU" sz="1600" b="1" cap="all" dirty="0">
                <a:solidFill>
                  <a:prstClr val="black"/>
                </a:solidFill>
                <a:latin typeface="Constantia" panose="02030602050306030303"/>
              </a:rPr>
              <a:t> </a:t>
            </a:r>
            <a:r>
              <a:rPr lang="ru-RU" sz="1600" b="1" cap="al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  <a:r>
              <a:rPr lang="ru-RU" sz="1600" b="1" cap="all" dirty="0">
                <a:solidFill>
                  <a:prstClr val="black"/>
                </a:solidFill>
                <a:latin typeface="Constantia" panose="02030602050306030303"/>
              </a:rPr>
              <a:t>, </a:t>
            </a:r>
            <a:r>
              <a:rPr lang="ru-RU" sz="1600" b="1" cap="all" dirty="0" err="1">
                <a:solidFill>
                  <a:prstClr val="black"/>
                </a:solidFill>
                <a:latin typeface="Constantia" panose="02030602050306030303"/>
              </a:rPr>
              <a:t>чсс</a:t>
            </a:r>
            <a:r>
              <a:rPr lang="ru-RU" sz="1600" b="1" cap="all" dirty="0">
                <a:solidFill>
                  <a:prstClr val="black"/>
                </a:solidFill>
                <a:latin typeface="Constantia" panose="02030602050306030303"/>
              </a:rPr>
              <a:t> </a:t>
            </a:r>
            <a:r>
              <a:rPr lang="ru-RU" sz="1600" b="1" cap="al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</a:t>
            </a:r>
            <a:endParaRPr lang="ru-RU" sz="1600" b="1" cap="all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cap="all" dirty="0">
                <a:solidFill>
                  <a:prstClr val="black"/>
                </a:solidFill>
                <a:latin typeface="Constantia" panose="02030602050306030303"/>
              </a:rPr>
              <a:t>Пункция – </a:t>
            </a:r>
            <a:r>
              <a:rPr lang="ru-RU" sz="1600" b="1" cap="al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r>
              <a:rPr lang="ru-RU" sz="1600" b="1" cap="all" dirty="0">
                <a:solidFill>
                  <a:prstClr val="black"/>
                </a:solidFill>
                <a:latin typeface="Constantia" panose="02030602050306030303"/>
              </a:rPr>
              <a:t> мл мутного желтовато-серого экссудата. дренаж сутки. </a:t>
            </a:r>
            <a:endParaRPr lang="ru-RU" sz="1600" b="1" cap="all" dirty="0">
              <a:solidFill>
                <a:prstClr val="black"/>
              </a:solidFill>
              <a:latin typeface="Constantia" panose="02030602050306030303"/>
            </a:endParaRPr>
          </a:p>
          <a:p>
            <a:endParaRPr lang="ru-RU" sz="1600" b="1" cap="all" dirty="0">
              <a:solidFill>
                <a:prstClr val="black"/>
              </a:solidFill>
              <a:latin typeface="Constantia" panose="02030602050306030303"/>
            </a:endParaRPr>
          </a:p>
          <a:p>
            <a:r>
              <a:rPr lang="ru-RU" sz="1600" b="1" u="sng" cap="all" dirty="0">
                <a:solidFill>
                  <a:prstClr val="black"/>
                </a:solidFill>
                <a:latin typeface="Constantia" panose="02030602050306030303"/>
              </a:rPr>
              <a:t>Цитологическое исследование: </a:t>
            </a:r>
            <a:endParaRPr lang="ru-RU" sz="1600" b="1" u="sng" cap="all" dirty="0">
              <a:solidFill>
                <a:prstClr val="black"/>
              </a:solidFill>
              <a:latin typeface="Constantia" panose="02030602050306030303"/>
            </a:endParaRPr>
          </a:p>
          <a:p>
            <a:r>
              <a:rPr lang="ru-RU" sz="1600" b="1" cap="all" dirty="0" err="1">
                <a:solidFill>
                  <a:srgbClr val="FF0000"/>
                </a:solidFill>
                <a:latin typeface="Constantia" panose="02030602050306030303"/>
              </a:rPr>
              <a:t>лимфоцитарный</a:t>
            </a:r>
            <a:r>
              <a:rPr lang="ru-RU" sz="1600" b="1" cap="all" dirty="0">
                <a:solidFill>
                  <a:srgbClr val="FF0000"/>
                </a:solidFill>
                <a:latin typeface="Constantia" panose="02030602050306030303"/>
              </a:rPr>
              <a:t> состав.</a:t>
            </a:r>
            <a:endParaRPr lang="ru-RU" sz="1600" b="1" cap="all" dirty="0">
              <a:solidFill>
                <a:srgbClr val="FF0000"/>
              </a:solidFill>
              <a:latin typeface="Constantia" panose="02030602050306030303"/>
            </a:endParaRPr>
          </a:p>
          <a:p>
            <a:r>
              <a:rPr lang="ru-RU" sz="1600" b="1" u="sng" cap="all" dirty="0">
                <a:solidFill>
                  <a:prstClr val="black"/>
                </a:solidFill>
                <a:latin typeface="Constantia" panose="02030602050306030303"/>
              </a:rPr>
              <a:t>Микробиологическое исследование экссудата: </a:t>
            </a:r>
            <a:endParaRPr lang="ru-RU" sz="1600" b="1" u="sng" cap="all" dirty="0">
              <a:solidFill>
                <a:prstClr val="black"/>
              </a:solidFill>
              <a:latin typeface="Constantia" panose="02030602050306030303"/>
            </a:endParaRPr>
          </a:p>
          <a:p>
            <a:r>
              <a:rPr lang="ru-RU" sz="1600" b="1" cap="all" dirty="0">
                <a:solidFill>
                  <a:prstClr val="black"/>
                </a:solidFill>
                <a:latin typeface="Constantia" panose="02030602050306030303"/>
              </a:rPr>
              <a:t>КУМ, ДНК МБТ  не обнаружены, посев РОСТА </a:t>
            </a:r>
            <a:r>
              <a:rPr lang="ru-RU" sz="1600" b="1" cap="all" dirty="0" err="1">
                <a:solidFill>
                  <a:prstClr val="black"/>
                </a:solidFill>
                <a:latin typeface="Constantia" panose="02030602050306030303"/>
              </a:rPr>
              <a:t>мбтк</a:t>
            </a:r>
            <a:r>
              <a:rPr lang="ru-RU" sz="1600" b="1" cap="all" dirty="0">
                <a:solidFill>
                  <a:prstClr val="black"/>
                </a:solidFill>
                <a:latin typeface="Constantia" panose="02030602050306030303"/>
              </a:rPr>
              <a:t>  НЕ ДАЛ</a:t>
            </a:r>
            <a:endParaRPr lang="ru-RU" sz="1600" b="1" cap="all" dirty="0">
              <a:solidFill>
                <a:prstClr val="black"/>
              </a:solidFill>
              <a:latin typeface="Constantia" panose="02030602050306030303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83" y="3429000"/>
            <a:ext cx="3057195" cy="203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948" y="5011387"/>
            <a:ext cx="2936284" cy="1754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296068" y="320442"/>
            <a:ext cx="6572492" cy="6212748"/>
          </a:xfrm>
          <a:custGeom>
            <a:avLst/>
            <a:gdLst>
              <a:gd name="connsiteX0" fmla="*/ 0 w 6572492"/>
              <a:gd name="connsiteY0" fmla="*/ 0 h 6212748"/>
              <a:gd name="connsiteX1" fmla="*/ 2248593 w 6572492"/>
              <a:gd name="connsiteY1" fmla="*/ 0 h 6212748"/>
              <a:gd name="connsiteX2" fmla="*/ 2694770 w 6572492"/>
              <a:gd name="connsiteY2" fmla="*/ 0 h 6212748"/>
              <a:gd name="connsiteX3" fmla="*/ 2991094 w 6572492"/>
              <a:gd name="connsiteY3" fmla="*/ 0 h 6212748"/>
              <a:gd name="connsiteX4" fmla="*/ 6572492 w 6572492"/>
              <a:gd name="connsiteY4" fmla="*/ 0 h 6212748"/>
              <a:gd name="connsiteX5" fmla="*/ 6572492 w 6572492"/>
              <a:gd name="connsiteY5" fmla="*/ 2864954 h 6212748"/>
              <a:gd name="connsiteX6" fmla="*/ 3129047 w 6572492"/>
              <a:gd name="connsiteY6" fmla="*/ 6212748 h 6212748"/>
              <a:gd name="connsiteX7" fmla="*/ 2694770 w 6572492"/>
              <a:gd name="connsiteY7" fmla="*/ 6212748 h 6212748"/>
              <a:gd name="connsiteX8" fmla="*/ 2248593 w 6572492"/>
              <a:gd name="connsiteY8" fmla="*/ 6212748 h 6212748"/>
              <a:gd name="connsiteX9" fmla="*/ 0 w 6572492"/>
              <a:gd name="connsiteY9" fmla="*/ 6212748 h 621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2492" h="6212748">
                <a:moveTo>
                  <a:pt x="0" y="0"/>
                </a:moveTo>
                <a:lnTo>
                  <a:pt x="2248593" y="0"/>
                </a:lnTo>
                <a:lnTo>
                  <a:pt x="2694770" y="0"/>
                </a:lnTo>
                <a:lnTo>
                  <a:pt x="2991094" y="0"/>
                </a:lnTo>
                <a:lnTo>
                  <a:pt x="6572492" y="0"/>
                </a:lnTo>
                <a:lnTo>
                  <a:pt x="6572492" y="2864954"/>
                </a:lnTo>
                <a:lnTo>
                  <a:pt x="3129047" y="6212748"/>
                </a:lnTo>
                <a:lnTo>
                  <a:pt x="2694770" y="6212748"/>
                </a:lnTo>
                <a:lnTo>
                  <a:pt x="2248593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Right Triangl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2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18455" y="821055"/>
            <a:ext cx="5931535" cy="283464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Georgia" panose="02040502050405020303" pitchFamily="18" charset="0"/>
              </a:rPr>
              <a:t>ТУБЕРКУЛЕЗНОЕ ПОРАЖЕНИЕ ПЛЕВРЫ:</a:t>
            </a:r>
            <a:br>
              <a:rPr lang="en-US" sz="3200" b="1" dirty="0">
                <a:latin typeface="Georgia" panose="02040502050405020303" pitchFamily="18" charset="0"/>
              </a:rPr>
            </a:br>
            <a:r>
              <a:rPr lang="en-US" sz="2220" b="1" dirty="0">
                <a:latin typeface="Georgia" panose="02040502050405020303" pitchFamily="18" charset="0"/>
              </a:rPr>
              <a:t>ЭКССУДАТИВНЫЙ ПЛЕВРИТ И ЭМПИЕМА</a:t>
            </a:r>
            <a:endParaRPr lang="en-US" sz="2220" b="1" dirty="0">
              <a:latin typeface="Georgia" panose="02040502050405020303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96068" y="4043703"/>
            <a:ext cx="5141046" cy="10950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1600" b="1" i="1" dirty="0">
                <a:latin typeface="Georgia" panose="02040502050405020303" pitchFamily="18" charset="0"/>
              </a:rPr>
              <a:t>ПАНОВА Л.В.</a:t>
            </a:r>
            <a:endParaRPr lang="en-US" sz="1600" b="1" i="1" dirty="0">
              <a:latin typeface="Georgia" panose="02040502050405020303" pitchFamily="18" charset="0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1300" b="1" i="1" dirty="0">
                <a:latin typeface="Georgia" panose="02040502050405020303" pitchFamily="18" charset="0"/>
              </a:rPr>
              <a:t>Д.М.Н., ВЕДУЩИЙ НАУЧНЫЙ СОТРУДНИК</a:t>
            </a:r>
            <a:endParaRPr lang="en-US" sz="1300" b="1" i="1" dirty="0">
              <a:latin typeface="Georgia" panose="02040502050405020303" pitchFamily="18" charset="0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1300" b="1" i="1" dirty="0">
                <a:latin typeface="Georgia" panose="02040502050405020303" pitchFamily="18" charset="0"/>
              </a:rPr>
              <a:t>ДЕТСКО-ПОДРОСТКОВОГО ОТДЕЛА ФГБНУ «ЦНИИТ»</a:t>
            </a:r>
            <a:endParaRPr lang="en-US" sz="1300" b="1" i="1" dirty="0">
              <a:latin typeface="Georgia" panose="02040502050405020303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90" y="623570"/>
            <a:ext cx="3215640" cy="8121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55" y="2347535"/>
            <a:ext cx="4119867" cy="2162929"/>
          </a:xfrm>
          <a:prstGeom prst="rect">
            <a:avLst/>
          </a:prstGeom>
        </p:spPr>
      </p:pic>
      <p:sp>
        <p:nvSpPr>
          <p:cNvPr id="8" name="Подзаголовок 2"/>
          <p:cNvSpPr txBox="1"/>
          <p:nvPr/>
        </p:nvSpPr>
        <p:spPr>
          <a:xfrm>
            <a:off x="4633084" y="5718854"/>
            <a:ext cx="4729316" cy="5607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i="1" dirty="0">
                <a:latin typeface="Georgia Pro Black" panose="02040A02050405020203" pitchFamily="18" charset="0"/>
              </a:rPr>
              <a:t>МОСКВА, 1 СЕНТЯБРЯ 2021</a:t>
            </a:r>
            <a:endParaRPr lang="ru-RU" sz="1600" i="1" dirty="0">
              <a:latin typeface="Georgia Pro Black" panose="02040A02050405020203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66" y="1917807"/>
            <a:ext cx="2847975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21" y="4398608"/>
            <a:ext cx="2847974" cy="189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617" y="1917807"/>
            <a:ext cx="2818765" cy="385826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046771" y="5982563"/>
            <a:ext cx="6098458" cy="390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115000"/>
              </a:lnSpc>
              <a:spcAft>
                <a:spcPts val="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Макропрепарат: фрагмент эмпиемы.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106" y="2069068"/>
            <a:ext cx="3000375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106" y="4517578"/>
            <a:ext cx="3000375" cy="189590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рямоугольник 11"/>
          <p:cNvSpPr/>
          <p:nvPr/>
        </p:nvSpPr>
        <p:spPr>
          <a:xfrm>
            <a:off x="2185060" y="8256"/>
            <a:ext cx="10006940" cy="1223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Garamond" panose="02020404030301010803" pitchFamily="18" charset="0"/>
              </a:rPr>
              <a:t>ОПЕРАЦИЯ: </a:t>
            </a:r>
            <a:endParaRPr lang="ru-RU" sz="2800" b="1" dirty="0">
              <a:latin typeface="Garamond" panose="02020404030301010803" pitchFamily="18" charset="0"/>
            </a:endParaRPr>
          </a:p>
          <a:p>
            <a:pPr algn="ctr"/>
            <a:r>
              <a:rPr lang="ru-RU" sz="2400" b="1" dirty="0">
                <a:latin typeface="Garamond" panose="02020404030301010803" pitchFamily="18" charset="0"/>
              </a:rPr>
              <a:t> </a:t>
            </a:r>
            <a:r>
              <a:rPr lang="ru-RU" sz="2800" b="1" dirty="0">
                <a:latin typeface="Garamond" panose="02020404030301010803" pitchFamily="18" charset="0"/>
              </a:rPr>
              <a:t>ВАТС</a:t>
            </a:r>
            <a:r>
              <a:rPr lang="ru-RU" sz="2400" b="1" dirty="0">
                <a:latin typeface="Garamond" panose="02020404030301010803" pitchFamily="18" charset="0"/>
              </a:rPr>
              <a:t> ПЛЕВРЭКТОМИЯ С ДЕКОРТИКАЦИЕЙ ЛЕГКОГО</a:t>
            </a:r>
            <a:endParaRPr lang="ru-RU" sz="2400" b="1" dirty="0">
              <a:latin typeface="Garamond" panose="02020404030301010803" pitchFamily="18" charset="0"/>
            </a:endParaRPr>
          </a:p>
        </p:txBody>
      </p:sp>
      <p:pic>
        <p:nvPicPr>
          <p:cNvPr id="10" name="Рисунок 10" descr="Изображение выглядит как человек, сидит, мужчина, комната&#10;&#10;Автоматически созданное описание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9" r="-3" b="14248"/>
          <a:stretch>
            <a:fillRect/>
          </a:stretch>
        </p:blipFill>
        <p:spPr>
          <a:xfrm>
            <a:off x="0" y="8256"/>
            <a:ext cx="2658294" cy="1223166"/>
          </a:xfrm>
          <a:custGeom>
            <a:avLst/>
            <a:gdLst>
              <a:gd name="connsiteX0" fmla="*/ 0 w 5920618"/>
              <a:gd name="connsiteY0" fmla="*/ 0 h 2130951"/>
              <a:gd name="connsiteX1" fmla="*/ 5920618 w 5920618"/>
              <a:gd name="connsiteY1" fmla="*/ 0 h 2130951"/>
              <a:gd name="connsiteX2" fmla="*/ 4933709 w 5920618"/>
              <a:gd name="connsiteY2" fmla="*/ 2130951 h 2130951"/>
              <a:gd name="connsiteX3" fmla="*/ 0 w 5920618"/>
              <a:gd name="connsiteY3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0618" h="2130951">
                <a:moveTo>
                  <a:pt x="0" y="0"/>
                </a:moveTo>
                <a:lnTo>
                  <a:pt x="5920618" y="0"/>
                </a:lnTo>
                <a:lnTo>
                  <a:pt x="4933709" y="2130951"/>
                </a:lnTo>
                <a:lnTo>
                  <a:pt x="0" y="2130951"/>
                </a:lnTo>
                <a:close/>
              </a:path>
            </a:pathLst>
          </a:cu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412365" y="5080"/>
            <a:ext cx="9779635" cy="1424305"/>
          </a:xfr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effectLst/>
                <a:latin typeface="+mj-lt"/>
              </a:rPr>
              <a:t>НЕСПЕЦИФИЧЕСКИЙ ГНОЙНЫЙ ПЛЕВРИТ</a:t>
            </a:r>
            <a:endParaRPr lang="ru-RU" sz="2400" b="1" dirty="0"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3074" name="Picture 2" descr="D:\Статьи, тезисы, доклады\Лекции для цикла\RAZIN_D_A1_.bmp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5" t="6321" r="4036"/>
          <a:stretch>
            <a:fillRect/>
          </a:stretch>
        </p:blipFill>
        <p:spPr bwMode="auto">
          <a:xfrm>
            <a:off x="1685988" y="1707183"/>
            <a:ext cx="2062338" cy="217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Статьи, тезисы, доклады\Лекции для цикла\RAZIN_D_A_2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3" t="2673" r="15309"/>
          <a:stretch>
            <a:fillRect/>
          </a:stretch>
        </p:blipFill>
        <p:spPr bwMode="auto">
          <a:xfrm>
            <a:off x="3842043" y="1707182"/>
            <a:ext cx="1584176" cy="218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Статьи, тезисы, доклады\Лекции для цикла\RAZIN_D_A_3.bm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5" t="15669" r="2737" b="3010"/>
          <a:stretch>
            <a:fillRect/>
          </a:stretch>
        </p:blipFill>
        <p:spPr bwMode="auto">
          <a:xfrm>
            <a:off x="5550024" y="1707308"/>
            <a:ext cx="2393788" cy="218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Статьи, тезисы, доклады\Лекции для цикла\RAZIN_D_A_5.bm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5" t="12919"/>
          <a:stretch>
            <a:fillRect/>
          </a:stretch>
        </p:blipFill>
        <p:spPr bwMode="auto">
          <a:xfrm>
            <a:off x="8085636" y="1707736"/>
            <a:ext cx="2420376" cy="218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7345" y="4598670"/>
            <a:ext cx="11649075" cy="2115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9DD9"/>
              </a:buClr>
              <a:buSzPct val="80000"/>
            </a:pPr>
            <a:r>
              <a:rPr lang="ru-RU" b="1" dirty="0">
                <a:solidFill>
                  <a:prstClr val="black"/>
                </a:solidFill>
                <a:latin typeface="Garamond" panose="02020404030301010803" pitchFamily="18" charset="0"/>
                <a:cs typeface="Garamond" panose="02020404030301010803" pitchFamily="18" charset="0"/>
              </a:rPr>
              <a:t>НАЧАЛО ЗАБОЛЕВАНИЯ ОСТРОЕ:  ПОДЪЕМ ТЕМПЕРАТУРЫ ДО 39⁰С, СЛАБОСТЬ, НАСМОРК, ЧЕРЕЗ 3 ДНЯ ПРИСОЕДИНИЛАСЬ ОДЫШКА, БОЛИ В ПРАВОЙ ПОЛОВИНЕ ГРУДНОЙ КЛЕТКИ. </a:t>
            </a:r>
            <a:endParaRPr lang="ru-RU" b="1" dirty="0">
              <a:solidFill>
                <a:prstClr val="black"/>
              </a:solidFill>
              <a:latin typeface="Garamond" panose="02020404030301010803" pitchFamily="18" charset="0"/>
              <a:cs typeface="Garamond" panose="02020404030301010803" pitchFamily="18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9DD9"/>
              </a:buClr>
              <a:buSzPct val="80000"/>
            </a:pPr>
            <a:r>
              <a:rPr lang="ru-RU" b="1" dirty="0">
                <a:solidFill>
                  <a:prstClr val="black"/>
                </a:solidFill>
                <a:latin typeface="Garamond" panose="02020404030301010803" pitchFamily="18" charset="0"/>
                <a:cs typeface="Garamond" panose="02020404030301010803" pitchFamily="18" charset="0"/>
              </a:rPr>
              <a:t>ГОСПИТАЛИЗИРОВАН С ДИАГНОЗОМ: БРОНХОПНЕВМОНИЯ. ЛЕЧЕНИЕ АБП ШИРОКОГО СПЕКТРА ДЕЙСТВИЯ, ПРОВЕДЕНО 5 ПЛЕВРАЛЬНЫХ ПУНКЦИЙ (ОТ 1000 МЛ ДО 100 МЛ), ЭКССУДАТ ЖЕЛТОГО ЦВЕТА, МУТНЫЙ. </a:t>
            </a:r>
            <a:endParaRPr lang="ru-RU" b="1" dirty="0">
              <a:solidFill>
                <a:prstClr val="black"/>
              </a:solidFill>
              <a:latin typeface="Garamond" panose="02020404030301010803" pitchFamily="18" charset="0"/>
              <a:cs typeface="Garamond" panose="02020404030301010803" pitchFamily="18" charset="0"/>
            </a:endParaRPr>
          </a:p>
          <a:p>
            <a:pPr fontAlgn="base">
              <a:spcAft>
                <a:spcPct val="0"/>
              </a:spcAft>
              <a:buClr>
                <a:srgbClr val="009DD9"/>
              </a:buClr>
              <a:buSzPct val="80000"/>
            </a:pPr>
            <a:r>
              <a:rPr lang="ru-RU" b="1" dirty="0">
                <a:solidFill>
                  <a:srgbClr val="FF0000"/>
                </a:solidFill>
                <a:latin typeface="Garamond" panose="02020404030301010803" pitchFamily="18" charset="0"/>
                <a:cs typeface="Garamond" panose="02020404030301010803" pitchFamily="18" charset="0"/>
              </a:rPr>
              <a:t>РЕАКЦИЯ НА ПРОБУ МАНТУ С 2 ТЕ ППД-Л – ОТРИЦАТЕЛЬНАЯ. </a:t>
            </a:r>
            <a:endParaRPr lang="ru-RU" b="1" dirty="0">
              <a:solidFill>
                <a:srgbClr val="FF0000"/>
              </a:solidFill>
              <a:latin typeface="Garamond" panose="02020404030301010803" pitchFamily="18" charset="0"/>
              <a:cs typeface="Garamond" panose="02020404030301010803" pitchFamily="18" charset="0"/>
            </a:endParaRPr>
          </a:p>
          <a:p>
            <a:pPr fontAlgn="base">
              <a:spcAft>
                <a:spcPct val="0"/>
              </a:spcAft>
              <a:buClr>
                <a:srgbClr val="009DD9"/>
              </a:buClr>
              <a:buSzPct val="80000"/>
            </a:pPr>
            <a:r>
              <a:rPr lang="ru-RU" b="1" dirty="0">
                <a:solidFill>
                  <a:srgbClr val="FF0000"/>
                </a:solidFill>
                <a:latin typeface="Garamond" panose="02020404030301010803" pitchFamily="18" charset="0"/>
                <a:cs typeface="Garamond" panose="02020404030301010803" pitchFamily="18" charset="0"/>
              </a:rPr>
              <a:t>РЕАКЦИЯ НА ПРОБУ С </a:t>
            </a:r>
            <a:r>
              <a:rPr lang="ru-RU" sz="2000" b="1" dirty="0">
                <a:solidFill>
                  <a:srgbClr val="FF0000"/>
                </a:solidFill>
                <a:latin typeface="Garamond" panose="02020404030301010803" pitchFamily="18" charset="0"/>
                <a:cs typeface="Garamond" panose="02020404030301010803" pitchFamily="18" charset="0"/>
              </a:rPr>
              <a:t>АТР</a:t>
            </a:r>
            <a:r>
              <a:rPr lang="ru-RU" b="1" dirty="0">
                <a:solidFill>
                  <a:srgbClr val="FF0000"/>
                </a:solidFill>
                <a:latin typeface="Garamond" panose="02020404030301010803" pitchFamily="18" charset="0"/>
                <a:cs typeface="Garamond" panose="02020404030301010803" pitchFamily="18" charset="0"/>
              </a:rPr>
              <a:t> (ДИАСКИНТЕСТ) – ОТРИЦАТЕЛЬНАЯ.</a:t>
            </a:r>
            <a:endParaRPr lang="ru-RU" b="1" dirty="0">
              <a:solidFill>
                <a:srgbClr val="FF0000"/>
              </a:solidFill>
              <a:latin typeface="Garamond" panose="02020404030301010803" pitchFamily="18" charset="0"/>
              <a:cs typeface="Garamond" panose="02020404030301010803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178454" y="4154843"/>
            <a:ext cx="3240360" cy="342528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rtlCol="0" anchor="b" anchorCtr="0">
            <a:normAutofit fontScale="97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dk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>
                <a:ln w="3200">
                  <a:solidFill>
                    <a:srgbClr val="DBF5F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/>
                <a:latin typeface="Constantia" panose="02030602050306030303"/>
              </a:rPr>
              <a:t>БОЛЬНОЙ Р., 16 лет</a:t>
            </a:r>
            <a:endParaRPr lang="ru-RU" sz="1800" b="1" dirty="0">
              <a:ln w="3200">
                <a:solidFill>
                  <a:srgbClr val="DBF5F9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prstClr val="black"/>
              </a:solidFill>
              <a:effectLst/>
              <a:latin typeface="Constantia" panose="02030602050306030303"/>
            </a:endParaRPr>
          </a:p>
        </p:txBody>
      </p:sp>
      <p:pic>
        <p:nvPicPr>
          <p:cNvPr id="12" name="Рисунок 11" descr="Изображение выглядит как еда, кофе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" y="4914"/>
            <a:ext cx="2412921" cy="142957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Замещающее содержимое 6"/>
          <p:cNvPicPr>
            <a:picLocks noGrp="1" noChangeAspect="1"/>
          </p:cNvPicPr>
          <p:nvPr>
            <p:ph sz="half" idx="1"/>
          </p:nvPr>
        </p:nvPicPr>
        <p:blipFill>
          <a:blip r:embed="rId1"/>
          <a:srcRect l="-1362" t="15402" r="1530" b="15821"/>
          <a:stretch>
            <a:fillRect/>
          </a:stretch>
        </p:blipFill>
        <p:spPr>
          <a:xfrm>
            <a:off x="0" y="4648835"/>
            <a:ext cx="3410585" cy="2209165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2"/>
          <a:srcRect l="585" t="15524" b="15659"/>
          <a:stretch>
            <a:fillRect/>
          </a:stretch>
        </p:blipFill>
        <p:spPr>
          <a:xfrm>
            <a:off x="1667510" y="2846070"/>
            <a:ext cx="3662680" cy="224028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23110" y="0"/>
            <a:ext cx="10168890" cy="101473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ru-RU" sz="2000" b="1" u="sng" cap="all" dirty="0">
              <a:solidFill>
                <a:prstClr val="black"/>
              </a:solidFill>
              <a:latin typeface="Constantia" panose="02030602050306030303"/>
            </a:endParaRPr>
          </a:p>
          <a:p>
            <a:pPr algn="ctr"/>
            <a:r>
              <a:rPr lang="ru-RU" sz="2000" b="1" u="sng" cap="all" dirty="0">
                <a:solidFill>
                  <a:prstClr val="black"/>
                </a:solidFill>
                <a:latin typeface="Constantia" panose="02030602050306030303"/>
              </a:rPr>
              <a:t>операция: </a:t>
            </a:r>
            <a:r>
              <a:rPr lang="ru-RU" sz="2000" b="1" cap="all" dirty="0">
                <a:solidFill>
                  <a:prstClr val="black"/>
                </a:solidFill>
                <a:latin typeface="Constantia" panose="02030602050306030303"/>
              </a:rPr>
              <a:t>    ВАТС  </a:t>
            </a:r>
            <a:r>
              <a:rPr lang="ru-RU" sz="2000" b="1" cap="all" dirty="0" err="1">
                <a:solidFill>
                  <a:prstClr val="black"/>
                </a:solidFill>
                <a:latin typeface="Constantia" panose="02030602050306030303"/>
              </a:rPr>
              <a:t>плеврэктомия  с  декортикацией легкого</a:t>
            </a:r>
            <a:endParaRPr lang="ru-RU" sz="2000" b="1" cap="all" dirty="0" err="1">
              <a:solidFill>
                <a:prstClr val="black"/>
              </a:solidFill>
              <a:latin typeface="Constantia" panose="02030602050306030303"/>
            </a:endParaRPr>
          </a:p>
          <a:p>
            <a:pPr algn="ctr"/>
            <a:r>
              <a:rPr lang="ru-RU" sz="2000" b="1" cap="all" dirty="0">
                <a:solidFill>
                  <a:prstClr val="black"/>
                </a:solidFill>
                <a:latin typeface="Constantia" panose="02030602050306030303"/>
              </a:rPr>
              <a:t>  </a:t>
            </a:r>
            <a:endParaRPr lang="ru-RU" sz="1400" cap="all" dirty="0">
              <a:solidFill>
                <a:prstClr val="black"/>
              </a:solidFill>
              <a:latin typeface="Constantia" panose="02030602050306030303"/>
            </a:endParaRPr>
          </a:p>
        </p:txBody>
      </p:sp>
      <p:pic>
        <p:nvPicPr>
          <p:cNvPr id="6" name="Рисунок 5" descr="Изображение выглядит как человек, сидит, мужчина, комната&#10;&#10;Автоматически созданное описание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9" r="-3" b="14248"/>
          <a:stretch>
            <a:fillRect/>
          </a:stretch>
        </p:blipFill>
        <p:spPr>
          <a:xfrm>
            <a:off x="0" y="0"/>
            <a:ext cx="2506345" cy="1099185"/>
          </a:xfrm>
          <a:custGeom>
            <a:avLst/>
            <a:gdLst>
              <a:gd name="connsiteX0" fmla="*/ 0 w 5920618"/>
              <a:gd name="connsiteY0" fmla="*/ 0 h 2130951"/>
              <a:gd name="connsiteX1" fmla="*/ 5920618 w 5920618"/>
              <a:gd name="connsiteY1" fmla="*/ 0 h 2130951"/>
              <a:gd name="connsiteX2" fmla="*/ 4933709 w 5920618"/>
              <a:gd name="connsiteY2" fmla="*/ 2130951 h 2130951"/>
              <a:gd name="connsiteX3" fmla="*/ 0 w 5920618"/>
              <a:gd name="connsiteY3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0618" h="2130951">
                <a:moveTo>
                  <a:pt x="0" y="0"/>
                </a:moveTo>
                <a:lnTo>
                  <a:pt x="5920618" y="0"/>
                </a:lnTo>
                <a:lnTo>
                  <a:pt x="4933709" y="2130951"/>
                </a:lnTo>
                <a:lnTo>
                  <a:pt x="0" y="2130951"/>
                </a:lnTo>
                <a:close/>
              </a:path>
            </a:pathLst>
          </a:custGeom>
        </p:spPr>
      </p:pic>
      <p:pic>
        <p:nvPicPr>
          <p:cNvPr id="2" name="Замещающее содержимое 1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t="16675" b="15229"/>
          <a:stretch>
            <a:fillRect/>
          </a:stretch>
        </p:blipFill>
        <p:spPr>
          <a:xfrm>
            <a:off x="8606790" y="1245235"/>
            <a:ext cx="3585210" cy="2174875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5"/>
          <a:srcRect t="15249" b="13840"/>
          <a:stretch>
            <a:fillRect/>
          </a:stretch>
        </p:blipFill>
        <p:spPr>
          <a:xfrm>
            <a:off x="7499350" y="3181350"/>
            <a:ext cx="3345815" cy="2346960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6"/>
          <a:srcRect t="12118" b="15299"/>
          <a:stretch>
            <a:fillRect/>
          </a:stretch>
        </p:blipFill>
        <p:spPr>
          <a:xfrm>
            <a:off x="5699125" y="4727575"/>
            <a:ext cx="3095625" cy="2130425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7"/>
          <a:srcRect t="21679" b="14879"/>
          <a:stretch>
            <a:fillRect/>
          </a:stretch>
        </p:blipFill>
        <p:spPr>
          <a:xfrm>
            <a:off x="3809365" y="1245235"/>
            <a:ext cx="3427095" cy="2174240"/>
          </a:xfrm>
          <a:prstGeom prst="rect">
            <a:avLst/>
          </a:prstGeom>
        </p:spPr>
      </p:pic>
      <p:sp>
        <p:nvSpPr>
          <p:cNvPr id="12" name="Овал 11"/>
          <p:cNvSpPr/>
          <p:nvPr/>
        </p:nvSpPr>
        <p:spPr>
          <a:xfrm>
            <a:off x="1667510" y="3474085"/>
            <a:ext cx="770890" cy="73406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8"/>
          <a:srcRect l="6866" t="7890" r="33772"/>
          <a:stretch>
            <a:fillRect/>
          </a:stretch>
        </p:blipFill>
        <p:spPr>
          <a:xfrm>
            <a:off x="0" y="1165225"/>
            <a:ext cx="1931035" cy="2242185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207125" y="1245235"/>
            <a:ext cx="1029335" cy="3219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/>
              <a:t>4 года</a:t>
            </a:r>
            <a:endParaRPr lang="ru-RU" altLang="en-US"/>
          </a:p>
        </p:txBody>
      </p:sp>
      <p:sp>
        <p:nvSpPr>
          <p:cNvPr id="15" name="Прямоугольник 14"/>
          <p:cNvSpPr/>
          <p:nvPr/>
        </p:nvSpPr>
        <p:spPr>
          <a:xfrm>
            <a:off x="11162665" y="1245235"/>
            <a:ext cx="1029335" cy="3219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/>
              <a:t>6 лет</a:t>
            </a:r>
            <a:endParaRPr lang="ru-RU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Статьи, тезисы, доклады\Лекции для цикла\NAZARYAN_L_S_1.bmp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5" r="5889" b="8155"/>
          <a:stretch>
            <a:fillRect/>
          </a:stretch>
        </p:blipFill>
        <p:spPr bwMode="auto">
          <a:xfrm>
            <a:off x="1775520" y="1052736"/>
            <a:ext cx="2674549" cy="2045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665220" y="209550"/>
            <a:ext cx="7794625" cy="57594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b="1" kern="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kern="0" dirty="0">
                <a:solidFill>
                  <a:prstClr val="black"/>
                </a:solidFill>
                <a:latin typeface="Calibri" panose="020F0502020204030204" pitchFamily="34" charset="0"/>
              </a:rPr>
              <a:t>ЭКССУДАТИВНЫЙ ПЛЕВРИТ В ФАЗЕ ОСУМКОВАНИЯ</a:t>
            </a:r>
            <a:br>
              <a:rPr lang="ru-RU" sz="2400" b="1" kern="0" dirty="0">
                <a:solidFill>
                  <a:prstClr val="black"/>
                </a:solidFill>
                <a:latin typeface="Calibri" panose="020F0502020204030204" pitchFamily="34" charset="0"/>
              </a:rPr>
            </a:br>
            <a:endParaRPr lang="ru-RU" sz="2400" b="1" kern="0" dirty="0">
              <a:solidFill>
                <a:srgbClr val="04617B"/>
              </a:solidFill>
              <a:latin typeface="Calibri" panose="020F0502020204030204" pitchFamily="34" charset="0"/>
            </a:endParaRPr>
          </a:p>
        </p:txBody>
      </p:sp>
      <p:pic>
        <p:nvPicPr>
          <p:cNvPr id="4099" name="Picture 3" descr="D:\Статьи, тезисы, доклады\Лекции для цикла\NAZARYAN_L_S_2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59" r="9109" b="10329"/>
          <a:stretch>
            <a:fillRect/>
          </a:stretch>
        </p:blipFill>
        <p:spPr bwMode="auto">
          <a:xfrm>
            <a:off x="4744371" y="1078006"/>
            <a:ext cx="2664296" cy="2077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Статьи, тезисы, доклады\Лекции для цикла\NAZARYAN_L_S3_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21" r="8078" b="9989"/>
          <a:stretch>
            <a:fillRect/>
          </a:stretch>
        </p:blipFill>
        <p:spPr bwMode="auto">
          <a:xfrm>
            <a:off x="7680177" y="1078005"/>
            <a:ext cx="2664295" cy="2045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6765" y="204882"/>
            <a:ext cx="2561983" cy="403316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>
              <a:lnSpc>
                <a:spcPts val="2600"/>
              </a:lnSpc>
            </a:pPr>
            <a:r>
              <a:rPr lang="ru-RU" b="1" dirty="0">
                <a:solidFill>
                  <a:prstClr val="black"/>
                </a:solidFill>
                <a:latin typeface="Constantia" panose="02030602050306030303"/>
              </a:rPr>
              <a:t>БОЛЬНАЯ Н., 15 ЛЕТ. </a:t>
            </a:r>
            <a:endParaRPr lang="ru-RU" b="1" dirty="0">
              <a:solidFill>
                <a:prstClr val="black"/>
              </a:solidFill>
              <a:latin typeface="Constantia" panose="02030602050306030303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26167" y="3365384"/>
            <a:ext cx="9179626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b="1" cap="all" dirty="0">
                <a:solidFill>
                  <a:prstClr val="black"/>
                </a:solidFill>
                <a:latin typeface="Constantia" panose="02030602050306030303"/>
              </a:rPr>
              <a:t>Операция:   ВАТС </a:t>
            </a:r>
            <a:r>
              <a:rPr lang="ru-RU" b="1" cap="all" dirty="0" err="1">
                <a:solidFill>
                  <a:prstClr val="black"/>
                </a:solidFill>
                <a:latin typeface="Constantia" panose="02030602050306030303"/>
              </a:rPr>
              <a:t>плеврэктомия</a:t>
            </a:r>
            <a:r>
              <a:rPr lang="ru-RU" b="1" cap="all" dirty="0">
                <a:solidFill>
                  <a:prstClr val="black"/>
                </a:solidFill>
                <a:latin typeface="Constantia" panose="02030602050306030303"/>
              </a:rPr>
              <a:t> с декортикацией правого легкого.</a:t>
            </a:r>
            <a:endParaRPr lang="ru-RU" cap="all" dirty="0">
              <a:solidFill>
                <a:prstClr val="black"/>
              </a:solidFill>
              <a:latin typeface="Constantia" panose="02030602050306030303"/>
            </a:endParaRPr>
          </a:p>
        </p:txBody>
      </p:sp>
      <p:pic>
        <p:nvPicPr>
          <p:cNvPr id="9" name="Picture 2" descr="D:\Статьи, тезисы, доклады\Лекции для цикла\NAZARYAN_R_S1а.bm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5" t="23059" r="8420" b="9274"/>
          <a:stretch>
            <a:fillRect/>
          </a:stretch>
        </p:blipFill>
        <p:spPr bwMode="auto">
          <a:xfrm>
            <a:off x="1610431" y="4440198"/>
            <a:ext cx="2742439" cy="232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Статьи, тезисы, доклады\Лекции для цикла\NAZARYAN_R_S2а.bmp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" t="26834" r="9389" b="6555"/>
          <a:stretch>
            <a:fillRect/>
          </a:stretch>
        </p:blipFill>
        <p:spPr bwMode="auto">
          <a:xfrm>
            <a:off x="4763747" y="4440198"/>
            <a:ext cx="2742439" cy="232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D:\Статьи, тезисы, доклады\Лекции для цикла\NAZARYAN_R_S3а.bmp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1" b="2870"/>
          <a:stretch>
            <a:fillRect/>
          </a:stretch>
        </p:blipFill>
        <p:spPr bwMode="auto">
          <a:xfrm>
            <a:off x="7752183" y="4440197"/>
            <a:ext cx="2895845" cy="232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7"/>
          <p:cNvSpPr/>
          <p:nvPr/>
        </p:nvSpPr>
        <p:spPr>
          <a:xfrm>
            <a:off x="3736259" y="3930732"/>
            <a:ext cx="4680520" cy="53657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cap="all" dirty="0">
                <a:solidFill>
                  <a:prstClr val="black"/>
                </a:solidFill>
                <a:latin typeface="Constantia" panose="02030602050306030303"/>
              </a:rPr>
              <a:t>Через 6 мес. после операции</a:t>
            </a:r>
            <a:endParaRPr lang="ru-RU" b="1" cap="all" dirty="0">
              <a:solidFill>
                <a:prstClr val="black"/>
              </a:solidFill>
              <a:latin typeface="Constantia" panose="02030602050306030303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0822" y="1693529"/>
            <a:ext cx="11047305" cy="461950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indent="-3429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b="1" dirty="0">
                <a:effectLst/>
                <a:latin typeface="Garamond" panose="02020404030301010803" pitchFamily="18" charset="0"/>
              </a:rPr>
              <a:t>ДАННЫХ АНАМНЕЗА, НАЛИЧИЯ КОНТАКТА С БОЛЬНЫМ ТУБЕРКУЛЕЗОМ </a:t>
            </a:r>
            <a:endParaRPr lang="en-US" sz="2000" b="1" dirty="0">
              <a:effectLst/>
              <a:latin typeface="Garamond" panose="02020404030301010803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b="1" dirty="0">
                <a:effectLst/>
                <a:latin typeface="Garamond" panose="02020404030301010803" pitchFamily="18" charset="0"/>
              </a:rPr>
              <a:t>РЕЗУЛЬТАТОВ КОЖНЫХ ИММУНОЛОГИЧЕСКИХ ТЕСТОВ, </a:t>
            </a:r>
            <a:endParaRPr lang="en-US" sz="2000" b="1" dirty="0">
              <a:effectLst/>
              <a:latin typeface="Garamond" panose="02020404030301010803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b="1" dirty="0">
                <a:effectLst/>
                <a:latin typeface="Garamond" panose="02020404030301010803" pitchFamily="18" charset="0"/>
              </a:rPr>
              <a:t>КЛИНИЧЕСКИХ </a:t>
            </a:r>
            <a:r>
              <a:rPr lang="ru-RU" sz="2000" b="1" dirty="0">
                <a:effectLst/>
                <a:latin typeface="Garamond" panose="02020404030301010803" pitchFamily="18" charset="0"/>
              </a:rPr>
              <a:t>ПРИЗНАКОВ</a:t>
            </a:r>
            <a:r>
              <a:rPr lang="en-US" sz="2000" b="1" dirty="0">
                <a:effectLst/>
                <a:latin typeface="Garamond" panose="02020404030301010803" pitchFamily="18" charset="0"/>
              </a:rPr>
              <a:t> </a:t>
            </a:r>
            <a:endParaRPr lang="en-US" sz="2000" b="1" dirty="0">
              <a:effectLst/>
              <a:latin typeface="Garamond" panose="02020404030301010803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b="1" dirty="0">
                <a:effectLst/>
                <a:latin typeface="Garamond" panose="02020404030301010803" pitchFamily="18" charset="0"/>
              </a:rPr>
              <a:t>РЕНТГЕНОЛОГИЧЕСКИХ ПРОЯВЛЕНИЙ </a:t>
            </a:r>
            <a:endParaRPr lang="en-US" sz="2000" b="1" dirty="0">
              <a:effectLst/>
              <a:latin typeface="Garamond" panose="02020404030301010803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b="1" dirty="0">
                <a:effectLst/>
                <a:latin typeface="Garamond" panose="02020404030301010803" pitchFamily="18" charset="0"/>
              </a:rPr>
              <a:t>РЕЗУЛЬТАТОВ ИССЛЕДОВАНИЯ ДИАГНОСТИЧЕСКОГО МАТЕРИАЛА, ПОЛУЧЕННОГО ПРИ ПУНКЦИИ ПЛЕВРАЛЬНОЙ ПОЛОСТИ ИЛИ БИОПСИИ ПЛЕВРЫ </a:t>
            </a:r>
            <a:endParaRPr lang="en-US" sz="2000" b="1" dirty="0">
              <a:effectLst/>
              <a:latin typeface="Garamond" panose="02020404030301010803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b="1" dirty="0">
                <a:effectLst/>
                <a:latin typeface="Garamond" panose="02020404030301010803" pitchFamily="18" charset="0"/>
              </a:rPr>
              <a:t>ОТСУТСТВИЯ ПОЛОЖИТЕЛЬНОЙ ДИНАМИКИ В РЕЗУЛЬТАТЕ ПРОВЕДЕНИЯ ЛЕЧЕНИЯ </a:t>
            </a:r>
            <a:r>
              <a:rPr lang="en-US" sz="2400" b="1" dirty="0">
                <a:effectLst/>
                <a:latin typeface="Garamond" panose="02020404030301010803" pitchFamily="18" charset="0"/>
              </a:rPr>
              <a:t>АБП </a:t>
            </a:r>
            <a:r>
              <a:rPr lang="en-US" sz="2000" b="1" dirty="0">
                <a:effectLst/>
                <a:latin typeface="Garamond" panose="02020404030301010803" pitchFamily="18" charset="0"/>
              </a:rPr>
              <a:t>ШИРОКОГО СПЕКТРА ДЕЙСТВИЯ </a:t>
            </a:r>
            <a:endParaRPr lang="en-US" sz="2000" b="1" dirty="0">
              <a:effectLst/>
              <a:latin typeface="Garamond" panose="02020404030301010803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b="1" dirty="0">
                <a:effectLst/>
                <a:latin typeface="Garamond" panose="02020404030301010803" pitchFamily="18" charset="0"/>
              </a:rPr>
              <a:t>В СЛУЧАЕ ГНОЙНОГО ЭКССУДАТИВНОГО ПЛЕВРИТА СТАВИТСЯ ДИАГНОЗ – ЭМПИЕМА </a:t>
            </a:r>
            <a:endParaRPr lang="en-US" sz="2000" b="1" dirty="0">
              <a:effectLst/>
              <a:latin typeface="Garamond" panose="02020404030301010803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94343" y="22866"/>
            <a:ext cx="10597657" cy="1125693"/>
          </a:xfrm>
          <a:prstGeom prst="rect">
            <a:avLst/>
          </a:prstGeom>
          <a:solidFill>
            <a:schemeClr val="bg2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1800" b="1" dirty="0">
                <a:effectLst/>
                <a:latin typeface="Garamond" panose="02020404030301010803" pitchFamily="18" charset="0"/>
              </a:rPr>
              <a:t>          В БОЛЬШИНСТВЕ СЛУЧАЕВ ДИАГНОЗ ПЛЕВРИТА ТУБЕРКУЛЕЗНОЙ ЭТИОЛОГИИ СТАВИТСЯ ПО СОВОКУПНОСТИ КОСВЕННЫХ ПРИЗНАКОВ: </a:t>
            </a:r>
            <a:endParaRPr lang="ru-RU" dirty="0"/>
          </a:p>
        </p:txBody>
      </p:sp>
      <p:pic>
        <p:nvPicPr>
          <p:cNvPr id="11" name="Объект 1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" y="5080"/>
            <a:ext cx="2375064" cy="116215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3" name="Freeform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5" name="Рисунок 4" descr="Изображение выглядит как дерево, внешний, небо, дорога&#10;&#10;Автоматически созданное описание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578" y="1351712"/>
            <a:ext cx="9664846" cy="39763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53814" y="643467"/>
            <a:ext cx="10884371" cy="609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Garamond" panose="02020404030301010803" pitchFamily="18" charset="0"/>
              </a:rPr>
              <a:t>100 лет      Центральному НИИ туберкулеза</a:t>
            </a:r>
            <a:endParaRPr lang="ru-RU" sz="3600" b="1" dirty="0">
              <a:latin typeface="Garamond" panose="02020404030301010803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854634" y="6104037"/>
            <a:ext cx="6501008" cy="609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aramond" panose="02020404030301010803" pitchFamily="18" charset="0"/>
              </a:rPr>
              <a:t>БЛАГОДАРЮ  ЗА  ВНИМАНИЕ!</a:t>
            </a:r>
            <a:endParaRPr lang="ru-RU" sz="3200" b="1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4713605" y="3042920"/>
            <a:ext cx="7352665" cy="1078865"/>
          </a:xfrm>
          <a:prstGeom prst="roundRect">
            <a:avLst/>
          </a:prstGeom>
          <a:solidFill>
            <a:srgbClr val="F6FC1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Georgia" panose="02040502050405020303" pitchFamily="18" charset="0"/>
                <a:ea typeface="+Основной текст (восточно-азиат" charset="0"/>
                <a:sym typeface="+mn-ea"/>
              </a:rPr>
              <a:t>ТУБЕРКУЛЕЗНЫЕ БУГОРКИ </a:t>
            </a:r>
            <a:endParaRPr lang="en-US" b="1" dirty="0">
              <a:ln>
                <a:noFill/>
              </a:ln>
              <a:solidFill>
                <a:schemeClr val="tx1"/>
              </a:solidFill>
              <a:effectLst/>
              <a:uFillTx/>
              <a:latin typeface="Georgia" panose="02040502050405020303" pitchFamily="18" charset="0"/>
              <a:ea typeface="+Основной текст (восточно-азиат" charset="0"/>
              <a:sym typeface="+mn-ea"/>
            </a:endParaRPr>
          </a:p>
          <a:p>
            <a:pPr algn="ctr"/>
            <a:r>
              <a:rPr lang="en-US" sz="1600" b="1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Georgia" panose="02040502050405020303" pitchFamily="18" charset="0"/>
                <a:ea typeface="+Основной текст (восточно-азиат" charset="0"/>
                <a:sym typeface="+mn-ea"/>
              </a:rPr>
              <a:t>НА ВИСЦЕРАЛЬНОЙ </a:t>
            </a:r>
            <a:r>
              <a:rPr lang="ru-RU" altLang="en-US" sz="1600" b="1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Georgia" panose="02040502050405020303" pitchFamily="18" charset="0"/>
                <a:ea typeface="+Основной текст (восточно-азиат" charset="0"/>
                <a:sym typeface="+mn-ea"/>
              </a:rPr>
              <a:t>  И/</a:t>
            </a:r>
            <a:r>
              <a:rPr lang="en-US" sz="1600" b="1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Georgia" panose="02040502050405020303" pitchFamily="18" charset="0"/>
                <a:ea typeface="+Основной текст (восточно-азиат" charset="0"/>
                <a:sym typeface="+mn-ea"/>
              </a:rPr>
              <a:t>ИЛИ ПАРИЕТАЛЬНОЙ ПЛЕВРЕ</a:t>
            </a:r>
            <a:endParaRPr lang="en-US" altLang="en-US" sz="1600" b="1" dirty="0">
              <a:ln>
                <a:noFill/>
              </a:ln>
              <a:solidFill>
                <a:schemeClr val="tx1"/>
              </a:solidFill>
              <a:effectLst/>
              <a:uFillTx/>
              <a:latin typeface="Georgia" panose="02040502050405020303" pitchFamily="18" charset="0"/>
              <a:ea typeface="+Основной текст (восточно-азиат" charset="0"/>
              <a:sym typeface="+mn-ea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49450" y="0"/>
            <a:ext cx="10242550" cy="126365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eorgia Pro Black" panose="02040A02050405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ТУБЕРКУЛЕЗНЫЙ  ПЛЕВРИТ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 Pro Black" panose="02040A020504050202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Изображение выглядит как внутренний, корзина, овощ&#10;&#10;Автоматически созданное описание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48815" cy="126365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44145" y="1393825"/>
            <a:ext cx="11922125" cy="13766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altLang="en-US" sz="2400" b="1" dirty="0">
                <a:solidFill>
                  <a:schemeClr val="tx1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ТУБЕРКУЛЕЗНЫЙ ПЛЕВРИТ</a:t>
            </a:r>
            <a:r>
              <a:rPr lang="ru-RU" altLang="en-US" b="1" dirty="0">
                <a:solidFill>
                  <a:schemeClr val="tx1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ru-RU" sz="1800" b="1" dirty="0">
                <a:solidFill>
                  <a:schemeClr val="tx1"/>
                </a:solidFill>
                <a:latin typeface="Georgia" panose="02040502050405020303" pitchFamily="18" charset="0"/>
              </a:rPr>
              <a:t>–</a:t>
            </a:r>
            <a:endParaRPr lang="ru-RU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altLang="en-US" b="1" dirty="0">
                <a:solidFill>
                  <a:schemeClr val="tx1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ВОСПАЛЕНИЕ ПЛЕВРЫ, ПРОЯВЛЯЮЩЕЕСЯ ГРАНУЛЕМАТОЗНОЙ, ЭКССУДАТИВНОЙ ИЛИ ЭКССУДАТИВНО-ГРАНУЛЕМАТОЗНОЙ ВОСПАЛИТЕЛЬНОЙ РЕАКЦИЕЙ</a:t>
            </a:r>
            <a:endParaRPr lang="ru-RU" altLang="en-US" b="1" dirty="0">
              <a:solidFill>
                <a:schemeClr val="tx1"/>
              </a:solidFill>
              <a:latin typeface="Georgia" panose="02040502050405020303" pitchFamily="18" charset="0"/>
              <a:cs typeface="Georgia" panose="02040502050405020303" pitchFamily="18" charset="0"/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144145" y="3055620"/>
            <a:ext cx="4500245" cy="970915"/>
          </a:xfrm>
          <a:prstGeom prst="homePlate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000" b="1">
                <a:solidFill>
                  <a:srgbClr val="FFFF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ГРАНУЛЕМАТОЗНАЯ </a:t>
            </a:r>
            <a:r>
              <a:rPr lang="ru-RU" altLang="en-US" b="1">
                <a:solidFill>
                  <a:srgbClr val="FFFF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ВОСПАЛИТЕЛЬНАЯ  РЕАКЦИЯ</a:t>
            </a:r>
            <a:endParaRPr lang="ru-RU" altLang="en-US" b="1">
              <a:solidFill>
                <a:srgbClr val="FFFF00"/>
              </a:solidFill>
              <a:latin typeface="Georgia" panose="02040502050405020303" pitchFamily="18" charset="0"/>
              <a:cs typeface="Georgia" panose="02040502050405020303" pitchFamily="18" charset="0"/>
            </a:endParaRPr>
          </a:p>
        </p:txBody>
      </p:sp>
      <p:sp>
        <p:nvSpPr>
          <p:cNvPr id="10" name="Пятиугольник 9"/>
          <p:cNvSpPr/>
          <p:nvPr/>
        </p:nvSpPr>
        <p:spPr>
          <a:xfrm>
            <a:off x="143510" y="4251960"/>
            <a:ext cx="4500880" cy="970915"/>
          </a:xfrm>
          <a:prstGeom prst="homePlat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000" b="1">
                <a:solidFill>
                  <a:srgbClr val="FFFF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ЭКССУДАТИВНАЯ </a:t>
            </a:r>
            <a:endParaRPr lang="ru-RU" altLang="en-US" sz="2000" b="1">
              <a:solidFill>
                <a:srgbClr val="FFFF00"/>
              </a:solidFill>
              <a:latin typeface="Georgia" panose="02040502050405020303" pitchFamily="18" charset="0"/>
              <a:cs typeface="Georgia" panose="02040502050405020303" pitchFamily="18" charset="0"/>
            </a:endParaRPr>
          </a:p>
          <a:p>
            <a:pPr algn="ctr"/>
            <a:r>
              <a:rPr lang="ru-RU" altLang="en-US" b="1">
                <a:solidFill>
                  <a:srgbClr val="FFFF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ВОСПАЛИТЕЛЬНАЯ РЕАКЦИЯ</a:t>
            </a:r>
            <a:endParaRPr lang="ru-RU" altLang="en-US" b="1">
              <a:solidFill>
                <a:srgbClr val="FFFF00"/>
              </a:solidFill>
              <a:latin typeface="Georgia" panose="02040502050405020303" pitchFamily="18" charset="0"/>
              <a:cs typeface="Georgia" panose="02040502050405020303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713605" y="4251960"/>
            <a:ext cx="7352665" cy="1078865"/>
          </a:xfrm>
          <a:prstGeom prst="roundRect">
            <a:avLst/>
          </a:prstGeom>
          <a:solidFill>
            <a:srgbClr val="F6FC1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000" b="1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Georgia" panose="02040502050405020303" pitchFamily="18" charset="0"/>
                <a:ea typeface="+Основной текст (восточно-азиат" charset="0"/>
                <a:sym typeface="+mn-ea"/>
              </a:rPr>
              <a:t>ОБРАЗОВАНИЕ ВЫПОТА:</a:t>
            </a:r>
            <a:endParaRPr lang="ru-RU" altLang="en-US" sz="2000" b="1" dirty="0">
              <a:ln>
                <a:noFill/>
              </a:ln>
              <a:solidFill>
                <a:schemeClr val="tx1"/>
              </a:solidFill>
              <a:effectLst/>
              <a:uFillTx/>
              <a:latin typeface="Georgia" panose="02040502050405020303" pitchFamily="18" charset="0"/>
              <a:ea typeface="+Основной текст (восточно-азиат" charset="0"/>
              <a:sym typeface="+mn-ea"/>
            </a:endParaRPr>
          </a:p>
          <a:p>
            <a:pPr algn="ctr"/>
            <a:r>
              <a:rPr lang="ru-RU" altLang="en-US" b="1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Georgia" panose="02040502050405020303" pitchFamily="18" charset="0"/>
                <a:ea typeface="+Основной текст (восточно-азиат" charset="0"/>
                <a:sym typeface="+mn-ea"/>
              </a:rPr>
              <a:t> </a:t>
            </a:r>
            <a:r>
              <a:rPr lang="ru-RU" altLang="en-US" sz="1600" b="1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Georgia" panose="02040502050405020303" pitchFamily="18" charset="0"/>
                <a:ea typeface="+Основной текст (восточно-азиат" charset="0"/>
                <a:sym typeface="+mn-ea"/>
              </a:rPr>
              <a:t>ФИБРИНОЗНОГО</a:t>
            </a:r>
            <a:r>
              <a:rPr lang="ru-RU" altLang="en-US" sz="1600" b="1" cap="all">
                <a:solidFill>
                  <a:schemeClr val="tx1"/>
                </a:solidFill>
                <a:uFillTx/>
                <a:latin typeface="Georgia" panose="02040502050405020303" pitchFamily="18" charset="0"/>
                <a:ea typeface="+Основной текст (восточно-азиат" charset="0"/>
                <a:cs typeface="Georgia" panose="02040502050405020303" pitchFamily="18" charset="0"/>
                <a:sym typeface="+mn-ea"/>
              </a:rPr>
              <a:t>, серозно-фибринознОГО, серознОГО, </a:t>
            </a:r>
            <a:r>
              <a:rPr lang="ru-RU" altLang="en-US" b="1" cap="all">
                <a:solidFill>
                  <a:schemeClr val="tx1"/>
                </a:solidFill>
                <a:uFillTx/>
                <a:latin typeface="Georgia" panose="02040502050405020303" pitchFamily="18" charset="0"/>
                <a:ea typeface="+Основной текст (восточно-азиат" charset="0"/>
                <a:cs typeface="Georgia" panose="02040502050405020303" pitchFamily="18" charset="0"/>
                <a:sym typeface="+mn-ea"/>
              </a:rPr>
              <a:t>гнойнОГО</a:t>
            </a:r>
            <a:endParaRPr lang="ru-RU" altLang="en-US" b="1" cap="all" dirty="0">
              <a:ln>
                <a:noFill/>
              </a:ln>
              <a:solidFill>
                <a:schemeClr val="tx1"/>
              </a:solidFill>
              <a:effectLst/>
              <a:uFillTx/>
              <a:latin typeface="Georgia" panose="02040502050405020303" pitchFamily="18" charset="0"/>
              <a:ea typeface="+Основной текст (восточно-азиат" charset="0"/>
              <a:cs typeface="Georgia" panose="02040502050405020303" pitchFamily="18" charset="0"/>
              <a:sym typeface="+mn-ea"/>
            </a:endParaRPr>
          </a:p>
        </p:txBody>
      </p:sp>
      <p:sp>
        <p:nvSpPr>
          <p:cNvPr id="4" name="Пятно 2 3"/>
          <p:cNvSpPr/>
          <p:nvPr/>
        </p:nvSpPr>
        <p:spPr>
          <a:xfrm rot="21000000">
            <a:off x="3712210" y="5198745"/>
            <a:ext cx="4785360" cy="1468120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400" b="1" cap="all">
                <a:solidFill>
                  <a:schemeClr val="tx1"/>
                </a:solidFill>
                <a:uFillTx/>
                <a:latin typeface="Georgia" panose="02040502050405020303" pitchFamily="18" charset="0"/>
                <a:ea typeface="+Основной текст (восточно-азиат" charset="0"/>
                <a:cs typeface="Georgia" panose="02040502050405020303" pitchFamily="18" charset="0"/>
              </a:rPr>
              <a:t>эмпиема</a:t>
            </a:r>
            <a:endParaRPr lang="ru-RU" altLang="en-US" sz="2400" b="1" cap="all">
              <a:solidFill>
                <a:schemeClr val="tx1"/>
              </a:solidFill>
              <a:uFillTx/>
              <a:latin typeface="Georgia" panose="02040502050405020303" pitchFamily="18" charset="0"/>
              <a:ea typeface="+Основной текст (восточно-азиат" charset="0"/>
              <a:cs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9" grpId="0" bldLvl="0" animBg="1"/>
      <p:bldP spid="10" grpId="0" bldLvl="0" animBg="1"/>
      <p:bldP spid="1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Выноска со стрелкой вниз 9"/>
          <p:cNvSpPr/>
          <p:nvPr/>
        </p:nvSpPr>
        <p:spPr>
          <a:xfrm>
            <a:off x="528955" y="2308860"/>
            <a:ext cx="11325225" cy="2423160"/>
          </a:xfrm>
          <a:prstGeom prst="downArrowCallout">
            <a:avLst>
              <a:gd name="adj1" fmla="val 24973"/>
              <a:gd name="adj2" fmla="val 23388"/>
              <a:gd name="adj3" fmla="val 25393"/>
              <a:gd name="adj4" fmla="val 6497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450215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cap="all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Georgia" panose="02040502050405020303" pitchFamily="18" charset="0"/>
                <a:sym typeface="+mn-ea"/>
              </a:rPr>
              <a:t>Окончательное формирование листков плевры завершается </a:t>
            </a:r>
            <a:r>
              <a:rPr lang="ru-RU" sz="2000" b="1" cap="all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к 5-7 </a:t>
            </a:r>
            <a:r>
              <a:rPr lang="ru-RU" sz="2000" b="1" cap="all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Georgia" panose="02040502050405020303" pitchFamily="18" charset="0"/>
                <a:sym typeface="+mn-ea"/>
              </a:rPr>
              <a:t>годам </a:t>
            </a:r>
            <a:endParaRPr lang="ru-RU" altLang="en-US" sz="2000" b="1"/>
          </a:p>
        </p:txBody>
      </p:sp>
      <p:sp>
        <p:nvSpPr>
          <p:cNvPr id="8" name="Прямоугольник 7"/>
          <p:cNvSpPr/>
          <p:nvPr/>
        </p:nvSpPr>
        <p:spPr>
          <a:xfrm>
            <a:off x="2541270" y="0"/>
            <a:ext cx="9650730" cy="1606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eorgia Pro Black" panose="02040A02050405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ТУБЕРКУЛЕЗНЫЙ  ПЛЕВРИТ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 Pro Black" panose="02040A020504050202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1391285" y="4978400"/>
            <a:ext cx="9601200" cy="1337945"/>
          </a:xfrm>
          <a:prstGeom prst="rect">
            <a:avLst/>
          </a:prstGeom>
          <a:solidFill>
            <a:srgbClr val="FFFD0D">
              <a:alpha val="84000"/>
            </a:srgbClr>
          </a:solidFill>
        </p:spPr>
        <p:txBody>
          <a:bodyPr wrap="square" rtlCol="0" anchor="t">
            <a:spAutoFit/>
          </a:bodyPr>
          <a:lstStyle/>
          <a:p>
            <a:pPr marL="0" marR="0" lvl="0" indent="450215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b="1" cap="all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Georgia" panose="02040502050405020303" pitchFamily="18" charset="0"/>
                <a:sym typeface="+mn-ea"/>
              </a:rPr>
              <a:t> </a:t>
            </a:r>
            <a:endParaRPr lang="ru-RU" b="1" cap="all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Calibri" panose="020F0502020204030204" pitchFamily="34" charset="0"/>
              <a:cs typeface="Georgia" panose="02040502050405020303" pitchFamily="18" charset="0"/>
              <a:sym typeface="+mn-ea"/>
            </a:endParaRPr>
          </a:p>
          <a:p>
            <a:pPr marL="0" marR="0" lvl="0" indent="450215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b="1" cap="all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Georgia" panose="02040502050405020303" pitchFamily="18" charset="0"/>
                <a:sym typeface="+mn-ea"/>
              </a:rPr>
              <a:t>плеврит у детей раннего возраста развивается редко </a:t>
            </a:r>
            <a:endParaRPr lang="ru-RU" b="1" cap="all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Calibri" panose="020F0502020204030204" pitchFamily="34" charset="0"/>
              <a:cs typeface="Georgia" panose="02040502050405020303" pitchFamily="18" charset="0"/>
              <a:sym typeface="+mn-ea"/>
            </a:endParaRPr>
          </a:p>
          <a:p>
            <a:pPr marL="0" marR="0" lvl="0" indent="450215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b="1" cap="all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Georgia" panose="02040502050405020303" pitchFamily="18" charset="0"/>
                <a:sym typeface="+mn-ea"/>
              </a:rPr>
              <a:t>   </a:t>
            </a:r>
            <a:endParaRPr lang="ru-RU" altLang="en-US" b="1" cap="all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Calibri" panose="020F0502020204030204" pitchFamily="34" charset="0"/>
              <a:cs typeface="Georgia" panose="02040502050405020303" pitchFamily="18" charset="0"/>
              <a:sym typeface="+mn-ea"/>
            </a:endParaRPr>
          </a:p>
        </p:txBody>
      </p:sp>
      <p:pic>
        <p:nvPicPr>
          <p:cNvPr id="6" name="Замещающее содержимое 5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29845" y="0"/>
            <a:ext cx="3058160" cy="160591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10102" y="2429910"/>
            <a:ext cx="6341906" cy="1568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295775" algn="l"/>
              </a:tabLst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Georgia" panose="02040502050405020303" pitchFamily="18" charset="0"/>
              </a:rPr>
              <a:t>ПЛЕВРИТ МОЖЕТ БЫТЬ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Georgia" panose="02040502050405020303" pitchFamily="18" charset="0"/>
              </a:rPr>
              <a:t>САМОСТОЯТЕЛЬНОЙ ФОРМОЙ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Georgia" panose="02040502050405020303" pitchFamily="18" charset="0"/>
              </a:rPr>
              <a:t>ТУБЕРКУЛЕЗА ОРГАНОВ ДЫХАНИЯ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Calibri" panose="020F0502020204030204" pitchFamily="34" charset="0"/>
              <a:cs typeface="Georgia" panose="02040502050405020303" pitchFamily="18" charset="0"/>
            </a:endParaRPr>
          </a:p>
        </p:txBody>
      </p:sp>
      <p:pic>
        <p:nvPicPr>
          <p:cNvPr id="6" name="Рисунок 5" descr="Изображение выглядит как внутренний, корзина, овощ&#10;&#10;Автоматически созданное описание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541318" cy="1694212"/>
          </a:xfrm>
          <a:prstGeom prst="rect">
            <a:avLst/>
          </a:prstGeom>
        </p:spPr>
      </p:pic>
      <p:pic>
        <p:nvPicPr>
          <p:cNvPr id="13" name="Picture 3"/>
          <p:cNvPicPr/>
          <p:nvPr/>
        </p:nvPicPr>
        <p:blipFill>
          <a:blip r:embed="rId2" cstate="print">
            <a:grayscl/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" t="15715" r="5084" b="9999"/>
          <a:stretch>
            <a:fillRect/>
          </a:stretch>
        </p:blipFill>
        <p:spPr bwMode="auto">
          <a:xfrm>
            <a:off x="139993" y="1943404"/>
            <a:ext cx="2318199" cy="210608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7736303" y="4581589"/>
            <a:ext cx="4394443" cy="2030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Georgia" panose="02040502050405020303" pitchFamily="18" charset="0"/>
              </a:rPr>
              <a:t>ОСЛОЖНЕНИЕ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Georgia" panose="02040502050405020303" pitchFamily="18" charset="0"/>
              </a:rPr>
              <a:t>ТУБЕРКУЛЕЗА ЛЕГКИХ ИЛИ ВНУТРИГРУДНЫХ ЛИМФАТИЧЕСКИХ УЗЛОВ</a:t>
            </a:r>
            <a:endParaRPr lang="ru-RU" sz="2000" b="1" dirty="0">
              <a:latin typeface="Georgia" panose="02040502050405020303" pitchFamily="18" charset="0"/>
              <a:cs typeface="Georgia" panose="02040502050405020303" pitchFamily="18" charset="0"/>
            </a:endParaRPr>
          </a:p>
        </p:txBody>
      </p:sp>
      <p:pic>
        <p:nvPicPr>
          <p:cNvPr id="17" name="Рисунок 16" descr="Изображение выглядит как текст, посуда&#10;&#10;Автоматически созданное описание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139" y="4827632"/>
            <a:ext cx="2567592" cy="1694212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кст, часы&#10;&#10;Автоматически созданное описание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192" y="4827632"/>
            <a:ext cx="2521375" cy="169421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993" y="5026392"/>
            <a:ext cx="2180084" cy="114004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0607" y="2137711"/>
            <a:ext cx="2847079" cy="190211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41270" y="0"/>
            <a:ext cx="9650730" cy="16941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Georgia" panose="02040502050405020303" pitchFamily="18" charset="0"/>
              </a:rPr>
              <a:t>ПАТОГЕНЕЗ 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 panose="02040502050405020303" pitchFamily="18" charset="0"/>
              <a:ea typeface="Calibri" panose="020F0502020204030204" pitchFamily="34" charset="0"/>
              <a:cs typeface="Georgia" panose="02040502050405020303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Georgia" panose="02040502050405020303" pitchFamily="18" charset="0"/>
              </a:rPr>
              <a:t>ТУБЕРКУЛЕЗНОГО  ПЛЕВРИТА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 panose="02040502050405020303" pitchFamily="18" charset="0"/>
              <a:ea typeface="Calibri" panose="020F0502020204030204" pitchFamily="34" charset="0"/>
              <a:cs typeface="Georgia" panose="02040502050405020303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4190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6865" y="3462020"/>
            <a:ext cx="11871960" cy="3192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ru-RU" sz="1600" b="1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У ДЕТЕЙ И ПОДРОСТКОВ ПРИ ПЕРВИЧНОМ ТУБЕРКУЛЕЗЕ ЧАЩЕ ВСТРЕЧАЕТСЯ АЛЛЕРГИЧЕСКИЙ (ПАРАСПЕЦИФИЧЕСКИЙ) ПЛЕВРИТ, КОТОРЫЙ ВОЗНИКАЕТ ВСЛЕДСТВИЕ ГИПЕРСЕНСИБИЛИЗАЦИИ ОРГАНИЗМА В ОТВЕТ НА ТУБЕРКУЛЕЗНУЮ ИНФЕКЦИЮ </a:t>
            </a:r>
            <a:endParaRPr lang="ru-RU" sz="1600" b="1" dirty="0"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endParaRPr lang="ru-RU" sz="1600" b="1" dirty="0"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 marL="273050" indent="-27305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ru-RU" sz="1600" b="1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СПЕЦИФИЧЕСКИЕ ИЗМЕНЕНИЯ В ПЛЕВРЕ ОТСУТСТВУЮТ, ТАК КАК ЭТО НЕСПЕЦИФИЧЕСКИЙ ОТВЕТ НА ГИПЕРСЕНСИБИЛИЗАЦИЮ АНТИГЕНАМИ МБТ</a:t>
            </a:r>
            <a:endParaRPr lang="ru-RU" sz="1600" b="1" dirty="0"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 indent="0">
              <a:lnSpc>
                <a:spcPct val="110000"/>
              </a:lnSpc>
              <a:buFont typeface="Wingdings" panose="05000000000000000000" pitchFamily="2" charset="2"/>
              <a:buNone/>
            </a:pPr>
            <a:endParaRPr lang="ru-RU" sz="1600" b="1" dirty="0"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 marL="273050" indent="-273050">
              <a:buFont typeface="Wingdings" panose="05000000000000000000" pitchFamily="2" charset="2"/>
              <a:buChar char="Ø"/>
            </a:pPr>
            <a:r>
              <a:rPr lang="ru-RU" sz="1600" b="1" dirty="0">
                <a:effectLst/>
                <a:latin typeface="Georgia" panose="02040502050405020303" pitchFamily="18" charset="0"/>
                <a:ea typeface="Calibri" panose="020F0502020204030204" pitchFamily="34" charset="0"/>
                <a:sym typeface="+mn-ea"/>
              </a:rPr>
              <a:t>ВОЗМОЖЕН КАК ФИБРИНОЗНЫЙ, ТАК И ЭКССУДАТИВНЫЙ ВАРИАНТ ВОСПАЛЕНИЯ </a:t>
            </a:r>
            <a:endParaRPr lang="ru-RU" sz="1600" b="1" dirty="0"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 marL="273050" indent="-273050">
              <a:buFont typeface="Wingdings" panose="05000000000000000000" pitchFamily="2" charset="2"/>
              <a:buChar char="Ø"/>
            </a:pPr>
            <a:endParaRPr lang="ru-RU" sz="1600" b="1" dirty="0"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 marL="273050" indent="-273050">
              <a:buFont typeface="Wingdings" panose="05000000000000000000" pitchFamily="2" charset="2"/>
              <a:buChar char="Ø"/>
            </a:pPr>
            <a:r>
              <a:rPr lang="ru-RU" sz="1600" b="1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ДЛЯ АЛЛЕРГИЧЕСКОГО ПЛЕВРИТА ХАРАКТЕРНО ОСТРОЕ НАЧАЛО И БЫСТРОЕ НАКОПЛЕНИЕ ЭКССУДАТА </a:t>
            </a:r>
            <a:endParaRPr lang="ru-RU" sz="1600" b="1" dirty="0"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endParaRPr lang="ru-RU" sz="1600" b="1" dirty="0">
              <a:latin typeface="Georgia" panose="02040502050405020303" pitchFamily="18" charset="0"/>
            </a:endParaRPr>
          </a:p>
        </p:txBody>
      </p:sp>
      <p:pic>
        <p:nvPicPr>
          <p:cNvPr id="6" name="Picture 3"/>
          <p:cNvPicPr/>
          <p:nvPr/>
        </p:nvPicPr>
        <p:blipFill>
          <a:blip r:embed="rId1" cstate="print">
            <a:grayscl/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" t="15715" r="5084" b="9999"/>
          <a:stretch>
            <a:fillRect/>
          </a:stretch>
        </p:blipFill>
        <p:spPr bwMode="auto">
          <a:xfrm>
            <a:off x="3398" y="0"/>
            <a:ext cx="1409765" cy="145301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13163" y="0"/>
            <a:ext cx="10775438" cy="1475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Georgia" panose="02040502050405020303" pitchFamily="18" charset="0"/>
              </a:rPr>
              <a:t>ПАТОГЕНЕЗ 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 panose="02040502050405020303" pitchFamily="18" charset="0"/>
              <a:ea typeface="Calibri" panose="020F0502020204030204" pitchFamily="34" charset="0"/>
              <a:cs typeface="Georgia" panose="02040502050405020303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Georgia" panose="02040502050405020303" pitchFamily="18" charset="0"/>
              </a:rPr>
              <a:t>ЭКССУДАТИВНОГО  ПЛЕВРИТА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 panose="02040502050405020303" pitchFamily="18" charset="0"/>
              <a:ea typeface="Calibri" panose="020F0502020204030204" pitchFamily="34" charset="0"/>
              <a:cs typeface="Georgia" panose="0204050205040502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1674" y="1475729"/>
            <a:ext cx="11970326" cy="1559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Aft>
                <a:spcPts val="600"/>
              </a:spcAft>
            </a:pPr>
            <a:r>
              <a:rPr lang="en-US" sz="1800" b="1" dirty="0">
                <a:effectLst/>
                <a:latin typeface="Georgia" panose="02040502050405020303" pitchFamily="18" charset="0"/>
              </a:rPr>
              <a:t>ПЛЕВРА ОТЛИЧАЕТСЯ ВЫСОКОЙ СЕНСИБИЛИЗАЦИЕЙ К АНТИГЕНАМ </a:t>
            </a:r>
            <a:r>
              <a:rPr lang="en-US" sz="2400" b="1" dirty="0">
                <a:effectLst/>
                <a:latin typeface="Georgia" panose="02040502050405020303" pitchFamily="18" charset="0"/>
              </a:rPr>
              <a:t>МБТ</a:t>
            </a:r>
            <a:r>
              <a:rPr lang="en-US" sz="1800" b="1" dirty="0">
                <a:effectLst/>
                <a:latin typeface="Georgia" panose="02040502050405020303" pitchFamily="18" charset="0"/>
              </a:rPr>
              <a:t>, ПОЭТОМУ В ОТВЕТ НА ПОПАДАНИЕ МИКОБАКТЕРИЙ ВОЗНИКАЕТ ВЫРАЖЕННАЯ ОТВЕТНАЯ РЕАКЦИЯ, ЧТО СОПРОВОЖДАЕТСЯ НАКОПЛЕНИЕМ ЭКССУДАТА И ОТЛОЖЕНИЕМ ФИБРИНА В ПЛЕВРАЛЬНОЙ ПОЛОСТИ</a:t>
            </a:r>
            <a:endParaRPr lang="ru-RU" sz="1800" b="1" dirty="0">
              <a:effectLst/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4190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8145" y="3683635"/>
            <a:ext cx="11396345" cy="2584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endParaRPr lang="ru-RU" sz="1800" b="1" dirty="0"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charset="0"/>
              <a:buChar char="ü"/>
            </a:pPr>
            <a:r>
              <a:rPr lang="ru-RU" sz="1800" b="1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ЭТОТ ВАРИАНТ ПЛЕВРИТА БОЛЕЕ ХАРАКТЕРЕН ДЛЯ ВТОРИЧНОГО ТУБЕРКУЛЕЗА И ЧАЩЕ ДИАГНОСТИРУЕТСЯ У ДЕТЕЙ СТАРШЕГО ВОЗРАСТА И ПОДРОСТКОВ</a:t>
            </a:r>
            <a:endParaRPr lang="ru-RU" sz="1800" b="1" dirty="0"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 indent="0">
              <a:buFont typeface="Wingdings" panose="05000000000000000000" charset="0"/>
              <a:buNone/>
            </a:pPr>
            <a:r>
              <a:rPr lang="ru-RU" sz="1800" b="1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endParaRPr lang="ru-RU" sz="1800" b="1" dirty="0"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charset="0"/>
              <a:buChar char="ü"/>
            </a:pPr>
            <a:r>
              <a:rPr lang="ru-RU" sz="1800" b="1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НАИБОЛЕЕ ЧАСТО ОН РАЗВИВАЕТСЯ ПРИ СУБПЛЕВРАЛЬНОЙ ЛОКАЛИЗАЦИИ ОЧАГОВ, ИНФИЛЬТРАТОВ ИЛИ КАВЕРН</a:t>
            </a:r>
            <a:endParaRPr lang="ru-RU" sz="1800" b="1" dirty="0"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 indent="0">
              <a:buFont typeface="Wingdings" panose="05000000000000000000" charset="0"/>
              <a:buNone/>
            </a:pPr>
            <a:r>
              <a:rPr lang="ru-RU" sz="1800" b="1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endParaRPr lang="ru-RU" sz="1800" b="1" dirty="0"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charset="0"/>
              <a:buChar char="ü"/>
            </a:pPr>
            <a:r>
              <a:rPr lang="ru-RU" sz="1800" b="1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ЭКССУДАТ ОБРАЗУЕТСЯ В НЕБОЛЬШОМ КОЛИЧЕСТВЕ, СЕРОЗНОГО ИЛИ СЕРОЗНО-ФИБРИНОЗНОГО ХАРАКТЕРА </a:t>
            </a:r>
            <a:endParaRPr lang="ru-RU" b="1" dirty="0">
              <a:latin typeface="Georgia" panose="02040502050405020303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77490" y="0"/>
            <a:ext cx="9410700" cy="14757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eorgia Pro Black" panose="02040A02050405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ПАТОГЕНЕЗ 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 Pro Black" panose="02040A020504050202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eorgia Pro Black" panose="02040A02050405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ТУБЕРКУЛЕЗНОГО ПЛЕВРИТА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 Pro Black" panose="02040A020504050202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Объект 19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2778125" cy="1452880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396240" y="1960245"/>
            <a:ext cx="11518900" cy="15309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400" b="1" dirty="0">
                <a:effectLst/>
                <a:latin typeface="Georgia" panose="02040502050405020303" pitchFamily="18" charset="0"/>
                <a:ea typeface="Calibri" panose="020F0502020204030204" pitchFamily="34" charset="0"/>
                <a:sym typeface="+mn-ea"/>
              </a:rPr>
              <a:t>ПЕРИФОКАЛЬНЫЙ ПЛЕВРИТ </a:t>
            </a:r>
            <a:endParaRPr lang="ru-RU" sz="2400" b="1" dirty="0">
              <a:effectLst/>
              <a:latin typeface="Georgia" panose="02040502050405020303" pitchFamily="18" charset="0"/>
              <a:ea typeface="Calibri" panose="020F0502020204030204" pitchFamily="34" charset="0"/>
              <a:sym typeface="+mn-ea"/>
            </a:endParaRPr>
          </a:p>
          <a:p>
            <a:pPr algn="ctr">
              <a:lnSpc>
                <a:spcPct val="120000"/>
              </a:lnSpc>
            </a:pPr>
            <a:endParaRPr lang="ru-RU" b="1" dirty="0">
              <a:effectLst/>
              <a:latin typeface="Georgia" panose="02040502050405020303" pitchFamily="18" charset="0"/>
              <a:ea typeface="Calibri" panose="020F0502020204030204" pitchFamily="34" charset="0"/>
              <a:sym typeface="+mn-ea"/>
            </a:endParaRPr>
          </a:p>
          <a:p>
            <a:pPr algn="just">
              <a:lnSpc>
                <a:spcPct val="120000"/>
              </a:lnSpc>
            </a:pPr>
            <a:r>
              <a:rPr lang="ru-RU" b="1" dirty="0">
                <a:effectLst/>
                <a:latin typeface="Georgia" panose="02040502050405020303" pitchFamily="18" charset="0"/>
                <a:ea typeface="Calibri" panose="020F0502020204030204" pitchFamily="34" charset="0"/>
                <a:sym typeface="+mn-ea"/>
              </a:rPr>
              <a:t>РАЗВИВАЕТСЯ В РЕЗУЛЬТАТЕ ВОВЛЕЧЕНИЯ В ВОСПАЛИТЕЛЬНЫЙ ПРОЦЕСС ПЛЕВРАЛЬНЫХ ЛИСТКОВ, ПРИ НАЛИЧИИ ЛЕГОЧНОГО ПРОЦЕССА</a:t>
            </a:r>
            <a:endParaRPr lang="ru-RU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4190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4190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/>
          <p:cNvSpPr/>
          <p:nvPr/>
        </p:nvSpPr>
        <p:spPr>
          <a:xfrm>
            <a:off x="3554730" y="6214625"/>
            <a:ext cx="4792345" cy="4699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cap="all" dirty="0"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ограниченная  эмпиема</a:t>
            </a:r>
            <a:endParaRPr lang="ru-RU" altLang="en-US"/>
          </a:p>
        </p:txBody>
      </p:sp>
      <p:sp>
        <p:nvSpPr>
          <p:cNvPr id="17" name="Блок-схема: завершение 16"/>
          <p:cNvSpPr/>
          <p:nvPr/>
        </p:nvSpPr>
        <p:spPr>
          <a:xfrm>
            <a:off x="3429000" y="3636645"/>
            <a:ext cx="5203825" cy="777240"/>
          </a:xfrm>
          <a:prstGeom prst="flowChartTermina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cap="all" dirty="0">
                <a:solidFill>
                  <a:srgbClr val="FFFF00"/>
                </a:solidFill>
                <a:effectLst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распространенная (тотальная) эмпиема</a:t>
            </a:r>
            <a:endParaRPr lang="ru-RU" altLang="en-US" b="1" cap="all" dirty="0">
              <a:solidFill>
                <a:srgbClr val="FFFF00"/>
              </a:solidFill>
              <a:effectLst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Выноска со стрелкой вниз 3"/>
          <p:cNvSpPr/>
          <p:nvPr/>
        </p:nvSpPr>
        <p:spPr>
          <a:xfrm>
            <a:off x="1875790" y="4794885"/>
            <a:ext cx="8150225" cy="1335405"/>
          </a:xfrm>
          <a:prstGeom prst="downArrowCallout">
            <a:avLst/>
          </a:prstGeom>
          <a:solidFill>
            <a:srgbClr val="FFFD0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cap="all" dirty="0">
                <a:solidFill>
                  <a:schemeClr val="tx1"/>
                </a:solidFill>
                <a:effectLst/>
                <a:uFillTx/>
                <a:latin typeface="Georgia" panose="02040502050405020303" pitchFamily="18" charset="0"/>
                <a:ea typeface="Calibri" panose="020F0502020204030204" pitchFamily="34" charset="0"/>
                <a:cs typeface="Georgia" panose="02040502050405020303" pitchFamily="18" charset="0"/>
                <a:sym typeface="+mn-ea"/>
              </a:rPr>
              <a:t>перфорация каверны или </a:t>
            </a:r>
            <a:r>
              <a:rPr lang="ru-RU" b="1" cap="all" dirty="0" err="1">
                <a:solidFill>
                  <a:schemeClr val="tx1"/>
                </a:solidFill>
                <a:effectLst/>
                <a:uFillTx/>
                <a:latin typeface="Georgia" panose="02040502050405020303" pitchFamily="18" charset="0"/>
                <a:ea typeface="Calibri" panose="020F0502020204030204" pitchFamily="34" charset="0"/>
                <a:cs typeface="Georgia" panose="02040502050405020303" pitchFamily="18" charset="0"/>
                <a:sym typeface="+mn-ea"/>
              </a:rPr>
              <a:t>субплеврально</a:t>
            </a:r>
            <a:r>
              <a:rPr lang="ru-RU" b="1" cap="all" dirty="0">
                <a:solidFill>
                  <a:schemeClr val="tx1"/>
                </a:solidFill>
                <a:effectLst/>
                <a:uFillTx/>
                <a:latin typeface="Georgia" panose="02040502050405020303" pitchFamily="18" charset="0"/>
                <a:ea typeface="Calibri" panose="020F0502020204030204" pitchFamily="34" charset="0"/>
                <a:cs typeface="Georgia" panose="02040502050405020303" pitchFamily="18" charset="0"/>
                <a:sym typeface="+mn-ea"/>
              </a:rPr>
              <a:t> расположеннОГО очага</a:t>
            </a:r>
            <a:endParaRPr lang="ru-RU" altLang="en-US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91640" cy="124269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1691005" y="0"/>
            <a:ext cx="10500995" cy="1234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eorgia Pro Black" panose="02040A02050405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ПАТОГЕНЕЗ 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 Pro Black" panose="02040A020504050202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eorgia Pro Black" panose="02040A02050405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ЭМПИЕМЫ (ГНОЙНОГО ПЛЕВРИТА)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 Pro Black" panose="02040A020504050202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303530" y="1385570"/>
            <a:ext cx="11584940" cy="7556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600" b="1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Georgia" panose="02040502050405020303" pitchFamily="18" charset="0"/>
                <a:sym typeface="+mn-ea"/>
              </a:rPr>
              <a:t>Т</a:t>
            </a:r>
            <a:r>
              <a:rPr lang="ru-RU" sz="1600" b="1" cap="all" dirty="0">
                <a:solidFill>
                  <a:schemeClr val="tx1"/>
                </a:solidFill>
                <a:effectLst/>
                <a:uFillTx/>
                <a:latin typeface="Georgia" panose="02040502050405020303" pitchFamily="18" charset="0"/>
                <a:ea typeface="Calibri" panose="020F0502020204030204" pitchFamily="34" charset="0"/>
                <a:cs typeface="Georgia" panose="02040502050405020303" pitchFamily="18" charset="0"/>
                <a:sym typeface="+mn-ea"/>
              </a:rPr>
              <a:t>уберкулез плевры, сопровождающийся накоплением гнойного экссудата, представляет собой особую форму экссудативного плеврита</a:t>
            </a:r>
            <a:r>
              <a:rPr lang="ru-RU" sz="2000" b="1" cap="all" dirty="0">
                <a:solidFill>
                  <a:schemeClr val="tx1"/>
                </a:solidFill>
                <a:effectLst/>
                <a:uFillTx/>
                <a:latin typeface="Georgia" panose="02040502050405020303" pitchFamily="18" charset="0"/>
                <a:ea typeface="Calibri" panose="020F0502020204030204" pitchFamily="34" charset="0"/>
                <a:cs typeface="Georgia" panose="02040502050405020303" pitchFamily="18" charset="0"/>
                <a:sym typeface="+mn-ea"/>
              </a:rPr>
              <a:t> –  эмпиему</a:t>
            </a:r>
            <a:endParaRPr lang="ru-RU" altLang="en-US" sz="2000" b="1" cap="all" dirty="0">
              <a:solidFill>
                <a:schemeClr val="tx1"/>
              </a:solidFill>
              <a:effectLst/>
              <a:uFillTx/>
              <a:latin typeface="Georgia" panose="02040502050405020303" pitchFamily="18" charset="0"/>
              <a:ea typeface="Calibri" panose="020F0502020204030204" pitchFamily="34" charset="0"/>
              <a:cs typeface="Georgia" panose="02040502050405020303" pitchFamily="18" charset="0"/>
              <a:sym typeface="+mn-ea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474460" y="2438400"/>
            <a:ext cx="5414010" cy="81724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>
                <a:solidFill>
                  <a:schemeClr val="tx1"/>
                </a:solidFill>
                <a:effectLst/>
                <a:uFillTx/>
                <a:latin typeface="Georgia" panose="02040502050405020303" pitchFamily="18" charset="0"/>
                <a:ea typeface="Calibri" panose="020F0502020204030204" pitchFamily="34" charset="0"/>
                <a:cs typeface="Georgia" panose="02040502050405020303" pitchFamily="18" charset="0"/>
                <a:sym typeface="+mn-ea"/>
              </a:rPr>
              <a:t>РаспространенноЕ   экссудативно-гранулематозное поражение   плевры</a:t>
            </a:r>
            <a:endParaRPr lang="ru-RU" altLang="en-US" sz="1600" b="1" cap="all" dirty="0">
              <a:solidFill>
                <a:schemeClr val="tx1"/>
              </a:solidFill>
              <a:effectLst/>
              <a:uFillTx/>
              <a:latin typeface="Georgia" panose="02040502050405020303" pitchFamily="18" charset="0"/>
              <a:ea typeface="Calibri" panose="020F0502020204030204" pitchFamily="34" charset="0"/>
              <a:cs typeface="Georgia" panose="02040502050405020303" pitchFamily="18" charset="0"/>
              <a:sym typeface="+mn-ea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03530" y="2438400"/>
            <a:ext cx="3898265" cy="81724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>
                <a:solidFill>
                  <a:schemeClr val="tx1"/>
                </a:solidFill>
                <a:effectLst/>
                <a:uFillTx/>
                <a:latin typeface="Georgia" panose="02040502050405020303" pitchFamily="18" charset="0"/>
                <a:ea typeface="Calibri" panose="020F0502020204030204" pitchFamily="34" charset="0"/>
                <a:cs typeface="Georgia" panose="02040502050405020303" pitchFamily="18" charset="0"/>
                <a:sym typeface="+mn-ea"/>
              </a:rPr>
              <a:t> неадекватное лечение экссудативного плеврита</a:t>
            </a:r>
            <a:endParaRPr lang="ru-RU" altLang="en-US" sz="1600" b="1" cap="all" dirty="0">
              <a:solidFill>
                <a:schemeClr val="tx1"/>
              </a:solidFill>
              <a:effectLst/>
              <a:uFillTx/>
              <a:latin typeface="Georgia" panose="02040502050405020303" pitchFamily="18" charset="0"/>
              <a:ea typeface="Calibri" panose="020F0502020204030204" pitchFamily="34" charset="0"/>
              <a:cs typeface="Georgia" panose="02040502050405020303" pitchFamily="18" charset="0"/>
              <a:sym typeface="+mn-ea"/>
            </a:endParaRPr>
          </a:p>
        </p:txBody>
      </p:sp>
      <p:sp>
        <p:nvSpPr>
          <p:cNvPr id="19" name="Стрелка углом вверх 18"/>
          <p:cNvSpPr/>
          <p:nvPr/>
        </p:nvSpPr>
        <p:spPr>
          <a:xfrm rot="5400000">
            <a:off x="2065655" y="3059430"/>
            <a:ext cx="892175" cy="1473835"/>
          </a:xfrm>
          <a:prstGeom prst="bentUpArrow">
            <a:avLst>
              <a:gd name="adj1" fmla="val 25000"/>
              <a:gd name="adj2" fmla="val 19719"/>
              <a:gd name="adj3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21" name="Стрелка углом вверх 20"/>
          <p:cNvSpPr/>
          <p:nvPr/>
        </p:nvSpPr>
        <p:spPr>
          <a:xfrm rot="16200000" flipH="1">
            <a:off x="9129395" y="3059430"/>
            <a:ext cx="892175" cy="1473835"/>
          </a:xfrm>
          <a:prstGeom prst="bentUpArrow">
            <a:avLst>
              <a:gd name="adj1" fmla="val 25000"/>
              <a:gd name="adj2" fmla="val 19719"/>
              <a:gd name="adj3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4190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078183" y="13916"/>
            <a:ext cx="10113818" cy="13042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eorgia Pro Black" panose="02040A02050405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КЛИНИЧЕСКИЕ  ПРОЯВЛЕНИЯ  ЭКССУДАТИВНОГО ПЛЕВРИТА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 Pro Black" panose="02040A020504050202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14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2771775" cy="1317625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1711960" y="1624330"/>
            <a:ext cx="10309225" cy="13303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32740">
              <a:lnSpc>
                <a:spcPct val="130000"/>
              </a:lnSpc>
            </a:pPr>
            <a:r>
              <a:rPr lang="ru-RU" altLang="en-US" b="1">
                <a:solidFill>
                  <a:schemeClr val="tx1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ПРИ ОГРАНИЧЕННЫХ ПЕРИФОКАЛЬНЫХ ИЛИ МЕЖДОЛЕВЫХ ВЫПОТАХ КЛИНИЧЕСКИХ ПРОЯВЛЕНИЙ МОЖЕТ НЕ БЫТЬ</a:t>
            </a:r>
            <a:endParaRPr lang="ru-RU" altLang="en-US" b="1">
              <a:solidFill>
                <a:schemeClr val="tx1"/>
              </a:solidFill>
              <a:latin typeface="Georgia" panose="02040502050405020303" pitchFamily="18" charset="0"/>
              <a:cs typeface="Georgia" panose="02040502050405020303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711960" y="3261360"/>
            <a:ext cx="10354945" cy="15462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altLang="en-US" b="1">
                <a:solidFill>
                  <a:schemeClr val="tx1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НАЧАЛО - ОСТРОЕ ИЛИ ПОДОСТРОЕ</a:t>
            </a:r>
            <a:endParaRPr lang="ru-RU" altLang="en-US" b="1">
              <a:solidFill>
                <a:schemeClr val="tx1"/>
              </a:solidFill>
              <a:latin typeface="Georgia" panose="02040502050405020303" pitchFamily="18" charset="0"/>
              <a:cs typeface="Georgia" panose="02040502050405020303" pitchFamily="18" charset="0"/>
            </a:endParaRP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altLang="en-US" b="1">
                <a:solidFill>
                  <a:schemeClr val="tx1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ПОДЪЕМ ТЕМПЕРАТУРЫ </a:t>
            </a:r>
            <a:r>
              <a:rPr lang="ru-RU" alt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38-39 </a:t>
            </a:r>
            <a:r>
              <a:rPr lang="ru-RU" altLang="en-US" b="1">
                <a:solidFill>
                  <a:schemeClr val="tx1"/>
                </a:solidFill>
                <a:latin typeface="Georgia" panose="02040502050405020303" pitchFamily="18" charset="0"/>
                <a:ea typeface="SimSun" panose="02010600030101010101" pitchFamily="2" charset="-122"/>
                <a:cs typeface="Georgia" panose="02040502050405020303" pitchFamily="18" charset="0"/>
              </a:rPr>
              <a:t>℃</a:t>
            </a:r>
            <a:endParaRPr lang="ru-RU" altLang="en-US" b="1">
              <a:solidFill>
                <a:schemeClr val="tx1"/>
              </a:solidFill>
              <a:latin typeface="Georgia" panose="02040502050405020303" pitchFamily="18" charset="0"/>
              <a:cs typeface="Georgia" panose="02040502050405020303" pitchFamily="18" charset="0"/>
            </a:endParaRP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altLang="en-US" b="1">
                <a:solidFill>
                  <a:schemeClr val="tx1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НА РАННЕМ ЭТАПЕ ПОЯВЛЕНИЕ БОЛЕЙ В ГРУДНОЙ КЛЕТКЕ, УСИЛИВАЮЩИХСЯ ПРИ ГЛУБОКОМ ВДОХЕ</a:t>
            </a:r>
            <a:endParaRPr lang="ru-RU" altLang="en-US" b="1">
              <a:solidFill>
                <a:schemeClr val="tx1"/>
              </a:solidFill>
              <a:latin typeface="Georgia" panose="02040502050405020303" pitchFamily="18" charset="0"/>
              <a:cs typeface="Georgia" panose="02040502050405020303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12595" y="5069205"/>
            <a:ext cx="10354310" cy="14382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ru-RU" altLang="en-US" b="1">
                <a:solidFill>
                  <a:schemeClr val="tx1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ПЛЕВРИТ У ДЕТЕЙ МЛАДШЕГО ВОЗРАСТА ПРОТЕКАЕТ ТЯЖЕЛО, НАКОПЛЕНИЕ 200-300 мл ПРИВОДИТ К СМЕЩЕНИЮ СРЕДОСТЕНИЯ В ЗДОРОВУЮ СТОРОНУ, БЫСТРОМУ НАРАСТАНИЮ ОДЫШКИ И ТАХИКАРДИИ</a:t>
            </a:r>
            <a:endParaRPr lang="ru-RU" altLang="en-US" b="1">
              <a:solidFill>
                <a:schemeClr val="tx1"/>
              </a:solidFill>
              <a:latin typeface="Georgia" panose="02040502050405020303" pitchFamily="18" charset="0"/>
              <a:cs typeface="Georgia" panose="02040502050405020303" pitchFamily="18" charset="0"/>
            </a:endParaRPr>
          </a:p>
        </p:txBody>
      </p:sp>
      <p:pic>
        <p:nvPicPr>
          <p:cNvPr id="6" name="Замещающее содержимое 5" descr="medical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8354" t="-460" r="57064" b="74639"/>
          <a:stretch>
            <a:fillRect/>
          </a:stretch>
        </p:blipFill>
        <p:spPr>
          <a:xfrm>
            <a:off x="201295" y="1669415"/>
            <a:ext cx="1200785" cy="1239520"/>
          </a:xfrm>
          <a:prstGeom prst="rect">
            <a:avLst/>
          </a:prstGeom>
        </p:spPr>
      </p:pic>
      <p:pic>
        <p:nvPicPr>
          <p:cNvPr id="9" name="Изображение 8" descr="medical"/>
          <p:cNvPicPr>
            <a:picLocks noChangeAspect="1"/>
          </p:cNvPicPr>
          <p:nvPr/>
        </p:nvPicPr>
        <p:blipFill>
          <a:blip r:embed="rId2"/>
          <a:srcRect l="85992" t="405" b="75188"/>
          <a:stretch>
            <a:fillRect/>
          </a:stretch>
        </p:blipFill>
        <p:spPr>
          <a:xfrm>
            <a:off x="201295" y="3485515"/>
            <a:ext cx="1201420" cy="1196975"/>
          </a:xfrm>
          <a:prstGeom prst="rect">
            <a:avLst/>
          </a:prstGeom>
        </p:spPr>
      </p:pic>
      <p:pic>
        <p:nvPicPr>
          <p:cNvPr id="12" name="Изображение 11" descr="дети-и-ме-ицинские-симво-ы-6772737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50" y="5166360"/>
            <a:ext cx="1243965" cy="1243965"/>
          </a:xfrm>
          <a:prstGeom prst="rect">
            <a:avLst/>
          </a:prstGeom>
        </p:spPr>
      </p:pic>
    </p:spTree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Бумажная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8425</Words>
  <Application>WPS Presentation</Application>
  <PresentationFormat>Широкоэкранный</PresentationFormat>
  <Paragraphs>244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25</vt:i4>
      </vt:variant>
    </vt:vector>
  </HeadingPairs>
  <TitlesOfParts>
    <vt:vector size="45" baseType="lpstr">
      <vt:lpstr>Arial</vt:lpstr>
      <vt:lpstr>SimSun</vt:lpstr>
      <vt:lpstr>Wingdings</vt:lpstr>
      <vt:lpstr>Wingdings 2</vt:lpstr>
      <vt:lpstr>Wingdings</vt:lpstr>
      <vt:lpstr>Wingdings 2</vt:lpstr>
      <vt:lpstr>Georgia</vt:lpstr>
      <vt:lpstr>Georgia Pro Black</vt:lpstr>
      <vt:lpstr>+Основной текст (восточно-азиат</vt:lpstr>
      <vt:lpstr>Segoe Print</vt:lpstr>
      <vt:lpstr>Calibri</vt:lpstr>
      <vt:lpstr>Times New Roman</vt:lpstr>
      <vt:lpstr>Microsoft YaHei</vt:lpstr>
      <vt:lpstr>Arial Unicode MS</vt:lpstr>
      <vt:lpstr>Calibri Light</vt:lpstr>
      <vt:lpstr>Constantia</vt:lpstr>
      <vt:lpstr>Garamond</vt:lpstr>
      <vt:lpstr>PMingLiU-ExtB</vt:lpstr>
      <vt:lpstr>Тема Office</vt:lpstr>
      <vt:lpstr>Бумажная</vt:lpstr>
      <vt:lpstr>PowerPoint 演示文稿</vt:lpstr>
      <vt:lpstr>ТУБЕРКУЛЕЗНОЕ ПОРАЖЕНИЕ ПЛЕВРЫ: ЭКССУДАТИВНЫЙ ПЛЕВРИТ И ЭМПИЕМА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НЕСПЕЦИФИЧЕСКИЙ ГНОЙНЫЙ ПЛЕВРИТ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a.hiteva</cp:lastModifiedBy>
  <cp:revision>32</cp:revision>
  <dcterms:created xsi:type="dcterms:W3CDTF">2021-07-19T11:19:00Z</dcterms:created>
  <dcterms:modified xsi:type="dcterms:W3CDTF">2021-09-03T08:55:06Z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1049-11.2.0.10294</vt:lpwstr>
  </property>
  <property fmtid="{D5CDD505-2E9C-101B-9397-08002B2CF9AE}" pid="3" name="ICV">
    <vt:lpwstr>D551667AB11747E580D5E8758B672991</vt:lpwstr>
  </property>
</Properties>
</file>